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0" r:id="rId1"/>
  </p:sldMasterIdLst>
  <p:notesMasterIdLst>
    <p:notesMasterId r:id="rId16"/>
  </p:notesMasterIdLst>
  <p:sldIdLst>
    <p:sldId id="256" r:id="rId2"/>
    <p:sldId id="297" r:id="rId3"/>
    <p:sldId id="315" r:id="rId4"/>
    <p:sldId id="304" r:id="rId5"/>
    <p:sldId id="308" r:id="rId6"/>
    <p:sldId id="301" r:id="rId7"/>
    <p:sldId id="312" r:id="rId8"/>
    <p:sldId id="314" r:id="rId9"/>
    <p:sldId id="305" r:id="rId10"/>
    <p:sldId id="306" r:id="rId11"/>
    <p:sldId id="307" r:id="rId12"/>
    <p:sldId id="313" r:id="rId13"/>
    <p:sldId id="311" r:id="rId14"/>
    <p:sldId id="303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76"/>
    <p:restoredTop sz="78960"/>
  </p:normalViewPr>
  <p:slideViewPr>
    <p:cSldViewPr snapToGrid="0">
      <p:cViewPr>
        <p:scale>
          <a:sx n="168" d="100"/>
          <a:sy n="168" d="100"/>
        </p:scale>
        <p:origin x="1744" y="344"/>
      </p:cViewPr>
      <p:guideLst/>
    </p:cSldViewPr>
  </p:slideViewPr>
  <p:notesTextViewPr>
    <p:cViewPr>
      <p:scale>
        <a:sx n="130" d="100"/>
        <a:sy n="13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36616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330507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50459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73602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1808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67334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4745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7244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72671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9621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sz="3600" dirty="0" err="1"/>
              <a:t>OnTouchListener</a:t>
            </a:r>
            <a:r>
              <a:rPr kumimoji="1" lang="ko-Kore-KR" altLang="en-US" sz="3600" dirty="0"/>
              <a:t>를 활용하여</a:t>
            </a:r>
            <a:r>
              <a:rPr kumimoji="1" lang="en-US" altLang="ko-Kore-KR" sz="3600" dirty="0"/>
              <a:t>, click event</a:t>
            </a:r>
            <a:r>
              <a:rPr kumimoji="1" lang="ko-Kore-KR" altLang="en-US" sz="3600" dirty="0"/>
              <a:t>가 아니라 </a:t>
            </a:r>
            <a:r>
              <a:rPr kumimoji="1" lang="en-US" altLang="ko-Kore-KR" sz="3600" dirty="0"/>
              <a:t>touch event</a:t>
            </a:r>
            <a:r>
              <a:rPr kumimoji="1" lang="ko-Kore-KR" altLang="en-US" sz="3600" dirty="0"/>
              <a:t>를 처리</a:t>
            </a:r>
            <a:r>
              <a:rPr kumimoji="1" lang="en-US" altLang="ko-Kore-KR" sz="3600" dirty="0"/>
              <a:t>, </a:t>
            </a:r>
          </a:p>
          <a:p>
            <a:endParaRPr kumimoji="1" lang="en-US" altLang="ko-Kore-KR" sz="3600" dirty="0"/>
          </a:p>
          <a:p>
            <a:r>
              <a:rPr kumimoji="1" lang="en-US" altLang="ko-Kore-KR" sz="3600" dirty="0"/>
              <a:t>Button</a:t>
            </a:r>
            <a:r>
              <a:rPr kumimoji="1" lang="ko-Kore-KR" altLang="en-US" sz="3600" dirty="0"/>
              <a:t>을 누르고 있는 동안에만 모터가 돌아가는 것을 구현</a:t>
            </a:r>
            <a:r>
              <a:rPr kumimoji="1" lang="en-US" altLang="ko-Kore-KR" sz="3600" dirty="0"/>
              <a:t>.</a:t>
            </a:r>
            <a:endParaRPr kumimoji="1" lang="ko-Kore-KR" altLang="en-US" sz="3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62092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sz="3600" dirty="0" err="1"/>
              <a:t>OnTouchListener</a:t>
            </a:r>
            <a:r>
              <a:rPr kumimoji="1" lang="ko-Kore-KR" altLang="en-US" sz="3600" dirty="0"/>
              <a:t>를 활용하여</a:t>
            </a:r>
            <a:r>
              <a:rPr kumimoji="1" lang="en-US" altLang="ko-Kore-KR" sz="3600" dirty="0"/>
              <a:t>, click event</a:t>
            </a:r>
            <a:r>
              <a:rPr kumimoji="1" lang="ko-Kore-KR" altLang="en-US" sz="3600" dirty="0"/>
              <a:t>가 아니라 </a:t>
            </a:r>
            <a:r>
              <a:rPr kumimoji="1" lang="en-US" altLang="ko-Kore-KR" sz="3600" dirty="0"/>
              <a:t>touch event</a:t>
            </a:r>
            <a:r>
              <a:rPr kumimoji="1" lang="ko-Kore-KR" altLang="en-US" sz="3600" dirty="0"/>
              <a:t>를 처리</a:t>
            </a:r>
            <a:r>
              <a:rPr kumimoji="1" lang="en-US" altLang="ko-Kore-KR" sz="3600" dirty="0"/>
              <a:t>, </a:t>
            </a:r>
          </a:p>
          <a:p>
            <a:endParaRPr kumimoji="1" lang="en-US" altLang="ko-Kore-KR" sz="3600" dirty="0"/>
          </a:p>
          <a:p>
            <a:r>
              <a:rPr kumimoji="1" lang="en-US" altLang="ko-Kore-KR" sz="3600" dirty="0"/>
              <a:t>Button</a:t>
            </a:r>
            <a:r>
              <a:rPr kumimoji="1" lang="ko-Kore-KR" altLang="en-US" sz="3600" dirty="0"/>
              <a:t>을 누르고 있는 동안에만 모터가 돌아가는 것을 구현</a:t>
            </a:r>
            <a:r>
              <a:rPr kumimoji="1" lang="en-US" altLang="ko-Kore-KR" sz="3600" dirty="0"/>
              <a:t>.</a:t>
            </a:r>
            <a:endParaRPr kumimoji="1" lang="ko-Kore-KR" altLang="en-US" sz="3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137772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sz="1200" dirty="0"/>
              <a:t>삼성 </a:t>
            </a:r>
            <a:r>
              <a:rPr kumimoji="1" lang="en-US" altLang="ko-Kore-KR" sz="1200" dirty="0"/>
              <a:t>Web</a:t>
            </a:r>
            <a:r>
              <a:rPr kumimoji="1" lang="en-US" altLang="ko-KR" sz="1200" dirty="0"/>
              <a:t>cam</a:t>
            </a:r>
            <a:r>
              <a:rPr kumimoji="1" lang="ko-KR" altLang="en-US" sz="1200" dirty="0" err="1"/>
              <a:t>으로</a:t>
            </a:r>
            <a:r>
              <a:rPr kumimoji="1" lang="en-US" altLang="ko-KR" sz="1200" dirty="0"/>
              <a:t>, General</a:t>
            </a:r>
            <a:r>
              <a:rPr kumimoji="1" lang="ko-KR" altLang="en-US" sz="1200" dirty="0"/>
              <a:t>한 환경에선 삼성에서 자체적으로 개발한 </a:t>
            </a:r>
            <a:r>
              <a:rPr kumimoji="1" lang="en-US" altLang="ko-KR" sz="1200" dirty="0"/>
              <a:t>device driver</a:t>
            </a:r>
            <a:r>
              <a:rPr kumimoji="1" lang="ko-KR" altLang="en-US" sz="1200" dirty="0"/>
              <a:t>가 제공되기 때문에</a:t>
            </a:r>
            <a:r>
              <a:rPr kumimoji="1" lang="en-US" altLang="ko-KR" sz="1200" dirty="0"/>
              <a:t>,</a:t>
            </a:r>
          </a:p>
          <a:p>
            <a:r>
              <a:rPr kumimoji="1" lang="ko-KR" altLang="en-US" sz="1200" dirty="0"/>
              <a:t>이미지 처리 </a:t>
            </a:r>
            <a:r>
              <a:rPr kumimoji="1" lang="en-US" altLang="ko-KR" sz="1200" dirty="0"/>
              <a:t>format</a:t>
            </a:r>
            <a:r>
              <a:rPr kumimoji="1" lang="ko-KR" altLang="en-US" sz="1200" dirty="0"/>
              <a:t>이나 다른 문서가 존재하지 않았다</a:t>
            </a:r>
            <a:r>
              <a:rPr kumimoji="1" lang="en-US" altLang="ko-KR" sz="1200" dirty="0"/>
              <a:t>.</a:t>
            </a:r>
          </a:p>
          <a:p>
            <a:endParaRPr kumimoji="1" lang="en-US" altLang="ko-Kore-KR" sz="1200" dirty="0"/>
          </a:p>
          <a:p>
            <a:r>
              <a:rPr kumimoji="1" lang="ko-Kore-KR" altLang="en-US" dirty="0"/>
              <a:t>삼성에서 </a:t>
            </a:r>
            <a:r>
              <a:rPr kumimoji="1" lang="en-US" altLang="ko-Kore-KR" dirty="0"/>
              <a:t>Video 4 Linux</a:t>
            </a:r>
            <a:r>
              <a:rPr kumimoji="1" lang="ko-Kore-KR" altLang="en-US" dirty="0"/>
              <a:t>를 지원하는 웹캠에 대한 정보를 보고 해당 </a:t>
            </a:r>
            <a:r>
              <a:rPr kumimoji="1" lang="en-US" altLang="ko-Kore-KR" dirty="0"/>
              <a:t>driver</a:t>
            </a:r>
            <a:r>
              <a:rPr kumimoji="1" lang="ko-Kore-KR" altLang="en-US" dirty="0"/>
              <a:t>로 구현</a:t>
            </a:r>
            <a:r>
              <a:rPr kumimoji="1" lang="en-US" altLang="ko-Kore-KR" dirty="0"/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7952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12192000" cy="2971801"/>
          </a:xfrm>
          <a:prstGeom prst="rect">
            <a:avLst/>
          </a:prstGeom>
          <a:solidFill>
            <a:srgbClr val="9D1C20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2660988" y="3190398"/>
            <a:ext cx="6870023" cy="1368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 u="sng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3" name="Google Shape;19;p2">
            <a:extLst>
              <a:ext uri="{FF2B5EF4-FFF2-40B4-BE49-F238E27FC236}">
                <a16:creationId xmlns:a16="http://schemas.microsoft.com/office/drawing/2014/main" id="{544AEB35-4708-E79B-CC21-EAEACBD7809E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10235524" y="4593104"/>
            <a:ext cx="1433193" cy="1433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A7340D3-A1C4-DDD9-2E40-9820068A1C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3283" y="4558796"/>
            <a:ext cx="1464896" cy="14648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12" cy="75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636609" y="1214439"/>
            <a:ext cx="10953846" cy="431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11128644" y="5738380"/>
            <a:ext cx="6745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39840" y="303693"/>
            <a:ext cx="11560026" cy="478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36609" y="1214439"/>
            <a:ext cx="10953846" cy="4312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1128644" y="5738380"/>
            <a:ext cx="67451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"/>
          <p:cNvSpPr/>
          <p:nvPr/>
        </p:nvSpPr>
        <p:spPr>
          <a:xfrm>
            <a:off x="192134" y="233173"/>
            <a:ext cx="121534" cy="620567"/>
          </a:xfrm>
          <a:prstGeom prst="rect">
            <a:avLst/>
          </a:prstGeom>
          <a:solidFill>
            <a:srgbClr val="9D1C20"/>
          </a:solidFill>
          <a:ln w="12700" cap="flat" cmpd="sng">
            <a:solidFill>
              <a:srgbClr val="9D1C2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480582" y="6183869"/>
            <a:ext cx="11322573" cy="54015"/>
          </a:xfrm>
          <a:prstGeom prst="rect">
            <a:avLst/>
          </a:prstGeom>
          <a:solidFill>
            <a:srgbClr val="9D1C2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Google Shape;13;p1" descr="그리기이(가) 표시된 사진&#10;&#10;자동 생성된 설명">
            <a:extLst>
              <a:ext uri="{FF2B5EF4-FFF2-40B4-BE49-F238E27FC236}">
                <a16:creationId xmlns:a16="http://schemas.microsoft.com/office/drawing/2014/main" id="{CF4E63F8-CC9A-9F95-A9B4-ACB3E2478787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10447853" y="6300208"/>
            <a:ext cx="1361581" cy="47868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microsoft.com/office/2017/06/relationships/model3d" Target="../media/model3d1.glb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17/06/relationships/model3d" Target="../media/model3d2.glb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12192000" cy="2971801"/>
          </a:xfrm>
          <a:prstGeom prst="rect">
            <a:avLst/>
          </a:prstGeom>
          <a:solidFill>
            <a:srgbClr val="9D1C20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altLang="ko-KR" sz="4000" dirty="0">
                <a:latin typeface="+mj-lt"/>
              </a:rPr>
              <a:t>Embedded</a:t>
            </a:r>
            <a:r>
              <a:rPr lang="ko-KR" altLang="en-US" sz="4000" dirty="0">
                <a:latin typeface="+mj-lt"/>
              </a:rPr>
              <a:t> </a:t>
            </a:r>
            <a:r>
              <a:rPr lang="en-US" altLang="ko-KR" sz="4000" dirty="0">
                <a:latin typeface="+mj-lt"/>
              </a:rPr>
              <a:t>System</a:t>
            </a:r>
            <a:r>
              <a:rPr lang="ko-KR" altLang="en-US" sz="4000" dirty="0">
                <a:latin typeface="+mj-lt"/>
              </a:rPr>
              <a:t> </a:t>
            </a:r>
            <a:r>
              <a:rPr lang="en-US" altLang="ko-KR" sz="4000" dirty="0">
                <a:latin typeface="+mj-lt"/>
              </a:rPr>
              <a:t>Software</a:t>
            </a:r>
            <a:br>
              <a:rPr lang="en-US" altLang="ko-KR" sz="4000" dirty="0">
                <a:latin typeface="+mj-lt"/>
              </a:rPr>
            </a:br>
            <a:r>
              <a:rPr lang="en-US" altLang="ko-KR" sz="2400" dirty="0">
                <a:latin typeface="+mj-lt"/>
              </a:rPr>
              <a:t>Webcam controller App &amp; Device</a:t>
            </a:r>
            <a:endParaRPr lang="en" altLang="ko-Kore-KR" sz="4000" dirty="0">
              <a:latin typeface="+mj-lt"/>
            </a:endParaRPr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>
            <a:off x="5766951" y="2971801"/>
            <a:ext cx="5541129" cy="1258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ko-KR" altLang="en-US" sz="1800" u="none" dirty="0">
                <a:solidFill>
                  <a:schemeClr val="tx1"/>
                </a:solidFill>
                <a:uFill>
                  <a:noFill/>
                </a:uFill>
              </a:rPr>
              <a:t>컴퓨터공학과 </a:t>
            </a:r>
            <a:endParaRPr lang="en-US" altLang="ko-KR" sz="1800" u="none" dirty="0">
              <a:solidFill>
                <a:schemeClr val="tx1"/>
              </a:solidFill>
              <a:uFill>
                <a:noFill/>
              </a:uFill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altLang="ko-KR" sz="1800" u="none" dirty="0">
                <a:solidFill>
                  <a:schemeClr val="tx1"/>
                </a:solidFill>
                <a:uFill>
                  <a:noFill/>
                </a:uFill>
              </a:rPr>
              <a:t>120230200</a:t>
            </a:r>
            <a:r>
              <a:rPr lang="ko-KR" altLang="en-US" sz="1800" u="none" dirty="0">
                <a:solidFill>
                  <a:schemeClr val="tx1"/>
                </a:solidFill>
                <a:uFill>
                  <a:noFill/>
                </a:uFill>
              </a:rPr>
              <a:t> </a:t>
            </a:r>
            <a:endParaRPr lang="en-US" altLang="ko-KR" sz="1800" u="none" dirty="0">
              <a:solidFill>
                <a:schemeClr val="tx1"/>
              </a:solidFill>
              <a:uFill>
                <a:noFill/>
              </a:uFill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ko-KR" altLang="en-US" sz="1800" u="none" dirty="0">
                <a:solidFill>
                  <a:schemeClr val="tx1"/>
                </a:solidFill>
                <a:uFill>
                  <a:noFill/>
                </a:uFill>
              </a:rPr>
              <a:t>김지섭</a:t>
            </a:r>
            <a:endParaRPr sz="1800" u="none" dirty="0">
              <a:solidFill>
                <a:schemeClr val="tx1"/>
              </a:solidFill>
            </a:endParaRPr>
          </a:p>
        </p:txBody>
      </p:sp>
      <p:sp>
        <p:nvSpPr>
          <p:cNvPr id="31" name="Google Shape;31;p4"/>
          <p:cNvSpPr txBox="1"/>
          <p:nvPr/>
        </p:nvSpPr>
        <p:spPr>
          <a:xfrm>
            <a:off x="3073300" y="5147308"/>
            <a:ext cx="6045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Sogang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University, Seoul</a:t>
            </a:r>
            <a:endParaRPr sz="18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South Korea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C69E439B-A4D8-96CD-EA8E-8FAB1FB50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210" y="1981797"/>
            <a:ext cx="6192471" cy="4039294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sp>
        <p:nvSpPr>
          <p:cNvPr id="7" name="Google Shape;45;p6">
            <a:extLst>
              <a:ext uri="{FF2B5EF4-FFF2-40B4-BE49-F238E27FC236}">
                <a16:creationId xmlns:a16="http://schemas.microsoft.com/office/drawing/2014/main" id="{317666EE-F0C3-8994-F539-A4D058B95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kumimoji="1" lang="en-US" altLang="ko-KR" sz="2400" b="1" dirty="0"/>
              <a:t>Implementation</a:t>
            </a:r>
            <a:endParaRPr sz="2400" b="1" dirty="0"/>
          </a:p>
        </p:txBody>
      </p:sp>
      <p:pic>
        <p:nvPicPr>
          <p:cNvPr id="13" name="그림 1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898E46CA-F587-951C-3024-B30ABB1BFA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038" y="1555901"/>
            <a:ext cx="5185105" cy="34404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C0FA69-1498-6A77-E0CB-21E53A4F56CA}"/>
              </a:ext>
            </a:extLst>
          </p:cNvPr>
          <p:cNvSpPr txBox="1"/>
          <p:nvPr/>
        </p:nvSpPr>
        <p:spPr>
          <a:xfrm>
            <a:off x="604434" y="1113005"/>
            <a:ext cx="2169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b="1" dirty="0"/>
              <a:t>Webcam </a:t>
            </a:r>
            <a:r>
              <a:rPr kumimoji="1" lang="ko-KR" altLang="en-US" sz="1600" b="1" dirty="0"/>
              <a:t>이미지 촬영</a:t>
            </a:r>
            <a:endParaRPr kumimoji="1" lang="ko-Kore-KR" altLang="en-US" sz="1600" b="1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0A15442-96F7-4342-F20B-E589A8123A29}"/>
              </a:ext>
            </a:extLst>
          </p:cNvPr>
          <p:cNvSpPr/>
          <p:nvPr/>
        </p:nvSpPr>
        <p:spPr>
          <a:xfrm>
            <a:off x="6335038" y="3642250"/>
            <a:ext cx="5118209" cy="5810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33D175D-6112-2901-B92F-B95B0CB27294}"/>
              </a:ext>
            </a:extLst>
          </p:cNvPr>
          <p:cNvSpPr/>
          <p:nvPr/>
        </p:nvSpPr>
        <p:spPr>
          <a:xfrm>
            <a:off x="6339943" y="1579148"/>
            <a:ext cx="4439130" cy="20124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75C10D-8C99-07EA-DC12-8DDE40E50724}"/>
              </a:ext>
            </a:extLst>
          </p:cNvPr>
          <p:cNvSpPr txBox="1"/>
          <p:nvPr/>
        </p:nvSpPr>
        <p:spPr>
          <a:xfrm>
            <a:off x="6416540" y="1167724"/>
            <a:ext cx="4955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Image file</a:t>
            </a:r>
            <a:r>
              <a:rPr kumimoji="1" lang="ko-Kore-KR" altLang="en-US" dirty="0"/>
              <a:t>을 </a:t>
            </a:r>
            <a:r>
              <a:rPr kumimoji="1" lang="en-US" altLang="ko-Kore-KR" dirty="0" err="1"/>
              <a:t>jni</a:t>
            </a:r>
            <a:r>
              <a:rPr kumimoji="1" lang="ko-Kore-KR" altLang="en-US" dirty="0"/>
              <a:t>의 </a:t>
            </a:r>
            <a:r>
              <a:rPr kumimoji="1" lang="en-US" altLang="ko-Kore-KR" dirty="0"/>
              <a:t>response</a:t>
            </a:r>
            <a:r>
              <a:rPr kumimoji="1" lang="ko-Kore-KR" altLang="en-US" dirty="0"/>
              <a:t>로 보내기 위해 </a:t>
            </a:r>
            <a:r>
              <a:rPr kumimoji="1" lang="en-US" altLang="ko-Kore-KR" dirty="0" err="1"/>
              <a:t>jbyteArray</a:t>
            </a:r>
            <a:r>
              <a:rPr kumimoji="1" lang="ko-Kore-KR" altLang="en-US" dirty="0"/>
              <a:t>를 활용</a:t>
            </a:r>
          </a:p>
        </p:txBody>
      </p:sp>
    </p:spTree>
    <p:extLst>
      <p:ext uri="{BB962C8B-B14F-4D97-AF65-F5344CB8AC3E}">
        <p14:creationId xmlns:p14="http://schemas.microsoft.com/office/powerpoint/2010/main" val="2608849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sp>
        <p:nvSpPr>
          <p:cNvPr id="7" name="Google Shape;45;p6">
            <a:extLst>
              <a:ext uri="{FF2B5EF4-FFF2-40B4-BE49-F238E27FC236}">
                <a16:creationId xmlns:a16="http://schemas.microsoft.com/office/drawing/2014/main" id="{317666EE-F0C3-8994-F539-A4D058B95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kumimoji="1" lang="en-US" altLang="ko-KR" sz="2400" b="1" dirty="0"/>
              <a:t>Implementation</a:t>
            </a:r>
            <a:endParaRPr sz="2400" b="1" dirty="0"/>
          </a:p>
        </p:txBody>
      </p:sp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C6EDF1C-BE00-CCE5-D1B8-A6F0665DE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578" y="1765778"/>
            <a:ext cx="6646963" cy="1309250"/>
          </a:xfrm>
          <a:prstGeom prst="rect">
            <a:avLst/>
          </a:prstGeom>
        </p:spPr>
      </p:pic>
      <p:pic>
        <p:nvPicPr>
          <p:cNvPr id="10" name="그림 9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0AE43174-270E-8F69-39E0-D992EABE4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869" y="1611226"/>
            <a:ext cx="4309551" cy="1618355"/>
          </a:xfrm>
          <a:prstGeom prst="rect">
            <a:avLst/>
          </a:prstGeom>
        </p:spPr>
      </p:pic>
      <p:pic>
        <p:nvPicPr>
          <p:cNvPr id="12" name="그림 11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986A8712-B573-640A-649C-0779B3E0B8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4628" y="3376407"/>
            <a:ext cx="7232261" cy="25043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1D80D4D-5485-858D-E5D9-3AAC617F4C31}"/>
              </a:ext>
            </a:extLst>
          </p:cNvPr>
          <p:cNvSpPr txBox="1"/>
          <p:nvPr/>
        </p:nvSpPr>
        <p:spPr>
          <a:xfrm>
            <a:off x="604434" y="1113005"/>
            <a:ext cx="19752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b="1" dirty="0" err="1"/>
              <a:t>ImageView</a:t>
            </a:r>
            <a:r>
              <a:rPr kumimoji="1" lang="en-US" altLang="ko-Kore-KR" sz="1600" b="1" dirty="0"/>
              <a:t> </a:t>
            </a:r>
            <a:r>
              <a:rPr kumimoji="1" lang="en-US" altLang="ko-KR" sz="1600" b="1" dirty="0"/>
              <a:t>update</a:t>
            </a:r>
            <a:endParaRPr kumimoji="1" lang="ko-Kore-KR" altLang="en-US" sz="1600" b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769A965-8F08-ED2D-C617-395B67F6B419}"/>
              </a:ext>
            </a:extLst>
          </p:cNvPr>
          <p:cNvSpPr/>
          <p:nvPr/>
        </p:nvSpPr>
        <p:spPr>
          <a:xfrm>
            <a:off x="5626183" y="2136625"/>
            <a:ext cx="6354007" cy="8777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D50FECD-2321-90F9-6AC2-58A782DE5905}"/>
              </a:ext>
            </a:extLst>
          </p:cNvPr>
          <p:cNvSpPr/>
          <p:nvPr/>
        </p:nvSpPr>
        <p:spPr>
          <a:xfrm>
            <a:off x="1485554" y="2335903"/>
            <a:ext cx="3264678" cy="7391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38797C3-1578-FC88-7FC9-4CB961264097}"/>
              </a:ext>
            </a:extLst>
          </p:cNvPr>
          <p:cNvSpPr/>
          <p:nvPr/>
        </p:nvSpPr>
        <p:spPr>
          <a:xfrm>
            <a:off x="2831321" y="4035324"/>
            <a:ext cx="4220407" cy="16173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C9143D-C88E-A16E-AADB-11D221D178F2}"/>
              </a:ext>
            </a:extLst>
          </p:cNvPr>
          <p:cNvSpPr txBox="1"/>
          <p:nvPr/>
        </p:nvSpPr>
        <p:spPr>
          <a:xfrm>
            <a:off x="5698009" y="1397393"/>
            <a:ext cx="62103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Android</a:t>
            </a:r>
            <a:r>
              <a:rPr kumimoji="1" lang="ko-Kore-KR" altLang="en-US" dirty="0"/>
              <a:t>가 </a:t>
            </a:r>
            <a:r>
              <a:rPr kumimoji="1" lang="en-US" altLang="ko-Kore-KR" dirty="0" err="1"/>
              <a:t>yuv</a:t>
            </a:r>
            <a:r>
              <a:rPr kumimoji="1" lang="en-US" altLang="ko-Kore-KR" dirty="0"/>
              <a:t> format</a:t>
            </a:r>
            <a:r>
              <a:rPr kumimoji="1" lang="ko-Kore-KR" altLang="en-US" dirty="0"/>
              <a:t>을 지원하지 않아 </a:t>
            </a:r>
            <a:r>
              <a:rPr kumimoji="1" lang="en-US" altLang="ko-Kore-KR" dirty="0"/>
              <a:t>jpg</a:t>
            </a:r>
            <a:r>
              <a:rPr kumimoji="1" lang="ko-Kore-KR" altLang="en-US" dirty="0"/>
              <a:t>형태로 변환 후 </a:t>
            </a:r>
            <a:r>
              <a:rPr kumimoji="1" lang="en-US" altLang="ko-Kore-KR" dirty="0" err="1"/>
              <a:t>imageView</a:t>
            </a:r>
            <a:r>
              <a:rPr kumimoji="1" lang="en-US" altLang="ko-Kore-KR" dirty="0"/>
              <a:t> update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39079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sp>
        <p:nvSpPr>
          <p:cNvPr id="7" name="Google Shape;45;p6">
            <a:extLst>
              <a:ext uri="{FF2B5EF4-FFF2-40B4-BE49-F238E27FC236}">
                <a16:creationId xmlns:a16="http://schemas.microsoft.com/office/drawing/2014/main" id="{317666EE-F0C3-8994-F539-A4D058B95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kumimoji="1" lang="en-US" altLang="ko-KR" sz="2400" b="1" dirty="0"/>
              <a:t>Implementation</a:t>
            </a:r>
            <a:endParaRPr sz="2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D80D4D-5485-858D-E5D9-3AAC617F4C31}"/>
              </a:ext>
            </a:extLst>
          </p:cNvPr>
          <p:cNvSpPr txBox="1"/>
          <p:nvPr/>
        </p:nvSpPr>
        <p:spPr>
          <a:xfrm>
            <a:off x="604434" y="1113005"/>
            <a:ext cx="12458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b="1" dirty="0"/>
              <a:t>Image </a:t>
            </a:r>
            <a:r>
              <a:rPr kumimoji="1" lang="ko-Kore-KR" altLang="en-US" sz="1600" b="1" dirty="0"/>
              <a:t>저장</a:t>
            </a:r>
          </a:p>
        </p:txBody>
      </p:sp>
      <p:pic>
        <p:nvPicPr>
          <p:cNvPr id="5" name="그림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CFE97C16-5EBD-775B-63AF-4535F7B2C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510" y="1863090"/>
            <a:ext cx="7808510" cy="360807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A5A9442-1F4E-5A48-1EC2-BE8E344DBC68}"/>
              </a:ext>
            </a:extLst>
          </p:cNvPr>
          <p:cNvSpPr/>
          <p:nvPr/>
        </p:nvSpPr>
        <p:spPr>
          <a:xfrm>
            <a:off x="1875593" y="3558539"/>
            <a:ext cx="6965427" cy="3733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C82390-9CD0-6E72-AD75-B4FC6BC8C29E}"/>
              </a:ext>
            </a:extLst>
          </p:cNvPr>
          <p:cNvSpPr txBox="1"/>
          <p:nvPr/>
        </p:nvSpPr>
        <p:spPr>
          <a:xfrm>
            <a:off x="8938260" y="3589019"/>
            <a:ext cx="2595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저장된 </a:t>
            </a:r>
            <a:r>
              <a:rPr kumimoji="1" lang="en-US" altLang="ko-Kore-KR" dirty="0"/>
              <a:t>file</a:t>
            </a:r>
            <a:r>
              <a:rPr kumimoji="1" lang="ko-Kore-KR" altLang="en-US" dirty="0"/>
              <a:t>을 </a:t>
            </a:r>
            <a:r>
              <a:rPr kumimoji="1" lang="en-US" altLang="ko-Kore-KR" dirty="0"/>
              <a:t>Disk</a:t>
            </a:r>
            <a:r>
              <a:rPr kumimoji="1" lang="ko-Kore-KR" altLang="en-US" dirty="0"/>
              <a:t>로 </a:t>
            </a:r>
            <a:r>
              <a:rPr kumimoji="1" lang="en-US" altLang="ko-Kore-KR" dirty="0"/>
              <a:t>broadcast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922925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6" name="Google Shape;45;p6">
            <a:extLst>
              <a:ext uri="{FF2B5EF4-FFF2-40B4-BE49-F238E27FC236}">
                <a16:creationId xmlns:a16="http://schemas.microsoft.com/office/drawing/2014/main" id="{6CD14213-EA8F-B151-1899-CB8DE45FFE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kumimoji="1" lang="en-US" altLang="ko-KR" sz="2400" b="1" dirty="0"/>
              <a:t>Implementation</a:t>
            </a:r>
            <a:endParaRPr sz="2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94C49D-2609-684C-063A-C8361BE27485}"/>
              </a:ext>
            </a:extLst>
          </p:cNvPr>
          <p:cNvSpPr txBox="1"/>
          <p:nvPr/>
        </p:nvSpPr>
        <p:spPr>
          <a:xfrm>
            <a:off x="772074" y="1090145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000" b="1" dirty="0"/>
              <a:t>결론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D56B36-E85C-4948-0E98-87FC6093C2B7}"/>
              </a:ext>
            </a:extLst>
          </p:cNvPr>
          <p:cNvSpPr txBox="1"/>
          <p:nvPr/>
        </p:nvSpPr>
        <p:spPr>
          <a:xfrm>
            <a:off x="1702559" y="1814299"/>
            <a:ext cx="88977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600" dirty="0"/>
              <a:t>Linux</a:t>
            </a:r>
            <a:r>
              <a:rPr kumimoji="1" lang="ko-Kore-KR" altLang="en-US" sz="1600" dirty="0"/>
              <a:t>의 기본 </a:t>
            </a:r>
            <a:r>
              <a:rPr kumimoji="1" lang="en-US" altLang="ko-Kore-KR" sz="1600" dirty="0"/>
              <a:t>Device driver</a:t>
            </a:r>
            <a:r>
              <a:rPr kumimoji="1" lang="ko-Kore-KR" altLang="en-US" sz="1600" dirty="0"/>
              <a:t>인 </a:t>
            </a:r>
            <a:r>
              <a:rPr kumimoji="1" lang="en-US" altLang="ko-Kore-KR" sz="1600" b="1" dirty="0">
                <a:solidFill>
                  <a:srgbClr val="FF0000"/>
                </a:solidFill>
              </a:rPr>
              <a:t>Video for Linux</a:t>
            </a:r>
            <a:r>
              <a:rPr kumimoji="1" lang="en-US" altLang="ko-KR" sz="1600" b="1" dirty="0">
                <a:solidFill>
                  <a:srgbClr val="FF0000"/>
                </a:solidFill>
              </a:rPr>
              <a:t>2</a:t>
            </a:r>
            <a:r>
              <a:rPr kumimoji="1" lang="ko-KR" altLang="en-US" sz="1600" dirty="0" err="1"/>
              <a:t>를</a:t>
            </a:r>
            <a:r>
              <a:rPr kumimoji="1" lang="ko-KR" altLang="en-US" sz="1600" dirty="0"/>
              <a:t> 활용하여</a:t>
            </a:r>
            <a:r>
              <a:rPr kumimoji="1" lang="en-US" altLang="ko-KR" sz="1600" dirty="0"/>
              <a:t>, Webcam </a:t>
            </a:r>
            <a:r>
              <a:rPr kumimoji="1" lang="ko-KR" altLang="en-US" sz="1600" dirty="0"/>
              <a:t>영상을 화면에 송출하고</a:t>
            </a:r>
            <a:r>
              <a:rPr kumimoji="1" lang="en-US" altLang="ko-KR" sz="1600" dirty="0"/>
              <a:t>,</a:t>
            </a:r>
          </a:p>
          <a:p>
            <a:r>
              <a:rPr kumimoji="1" lang="ko-Kore-KR" altLang="en-US" sz="1600" dirty="0"/>
              <a:t>수업시간에 배운 내용들을 활용하여</a:t>
            </a:r>
            <a:r>
              <a:rPr kumimoji="1" lang="en-US" altLang="ko-Kore-KR" sz="1600" dirty="0"/>
              <a:t>, </a:t>
            </a:r>
            <a:r>
              <a:rPr kumimoji="1" lang="ko-Kore-KR" altLang="en-US" sz="1600" dirty="0"/>
              <a:t>모터와 버튼을 통해 </a:t>
            </a:r>
            <a:r>
              <a:rPr kumimoji="1" lang="en-US" altLang="ko-Kore-KR" sz="1600" dirty="0"/>
              <a:t>Webcam</a:t>
            </a:r>
            <a:r>
              <a:rPr kumimoji="1" lang="ko-Kore-KR" altLang="en-US" sz="1600" dirty="0"/>
              <a:t>을 조작하는 </a:t>
            </a:r>
            <a:r>
              <a:rPr kumimoji="1" lang="en-US" altLang="ko-Kore-KR" sz="1600" dirty="0"/>
              <a:t>Application</a:t>
            </a:r>
            <a:r>
              <a:rPr kumimoji="1" lang="ko-Kore-KR" altLang="en-US" sz="1600" dirty="0"/>
              <a:t>과 </a:t>
            </a:r>
            <a:r>
              <a:rPr kumimoji="1" lang="en-US" altLang="ko-Kore-KR" sz="1600" dirty="0"/>
              <a:t>E</a:t>
            </a:r>
            <a:r>
              <a:rPr kumimoji="1" lang="en-US" altLang="ko-KR" sz="1600" dirty="0"/>
              <a:t>mbedded Device</a:t>
            </a:r>
            <a:r>
              <a:rPr kumimoji="1" lang="ko-KR" altLang="en-US" sz="1600" dirty="0" err="1"/>
              <a:t>를</a:t>
            </a:r>
            <a:r>
              <a:rPr kumimoji="1" lang="ko-KR" altLang="en-US" sz="1600" dirty="0"/>
              <a:t> 구현하였습니다</a:t>
            </a:r>
            <a:r>
              <a:rPr kumimoji="1" lang="en-US" altLang="ko-KR" sz="1600" dirty="0"/>
              <a:t>.</a:t>
            </a:r>
          </a:p>
          <a:p>
            <a:endParaRPr kumimoji="1" lang="en-US" altLang="ko-KR" sz="1600" dirty="0"/>
          </a:p>
          <a:p>
            <a:r>
              <a:rPr kumimoji="1" lang="en-US" altLang="ko-KR" sz="1600" dirty="0"/>
              <a:t>Webcam Device</a:t>
            </a:r>
            <a:r>
              <a:rPr kumimoji="1" lang="ko-KR" altLang="en-US" sz="1600" dirty="0"/>
              <a:t>의 </a:t>
            </a:r>
            <a:r>
              <a:rPr kumimoji="1" lang="en-US" altLang="ko-KR" sz="1600" dirty="0"/>
              <a:t>Memory </a:t>
            </a:r>
            <a:r>
              <a:rPr kumimoji="1" lang="ko-KR" altLang="en-US" sz="1600" dirty="0"/>
              <a:t>구조</a:t>
            </a:r>
            <a:r>
              <a:rPr kumimoji="1" lang="en-US" altLang="ko-KR" sz="1600" dirty="0"/>
              <a:t>, Data </a:t>
            </a:r>
            <a:r>
              <a:rPr kumimoji="1" lang="ko-KR" altLang="en-US" sz="1600" dirty="0"/>
              <a:t>처리 방식 등 </a:t>
            </a:r>
            <a:r>
              <a:rPr kumimoji="1" lang="en-US" altLang="ko-KR" sz="1600" b="1" dirty="0">
                <a:solidFill>
                  <a:srgbClr val="FF0000"/>
                </a:solidFill>
              </a:rPr>
              <a:t>Device</a:t>
            </a:r>
            <a:r>
              <a:rPr kumimoji="1" lang="ko-KR" altLang="en-US" sz="1600" b="1" dirty="0">
                <a:solidFill>
                  <a:srgbClr val="FF0000"/>
                </a:solidFill>
              </a:rPr>
              <a:t>에 대한 정보가 없어</a:t>
            </a:r>
            <a:r>
              <a:rPr kumimoji="1" lang="en-US" altLang="ko-KR" sz="1600" dirty="0"/>
              <a:t>, </a:t>
            </a:r>
            <a:r>
              <a:rPr kumimoji="1" lang="ko-KR" altLang="en-US" sz="1600" dirty="0"/>
              <a:t>정확한 </a:t>
            </a:r>
            <a:r>
              <a:rPr kumimoji="1" lang="en-US" altLang="ko-KR" sz="1600" dirty="0"/>
              <a:t>Format</a:t>
            </a:r>
            <a:r>
              <a:rPr kumimoji="1" lang="ko-KR" altLang="en-US" sz="1600" dirty="0"/>
              <a:t>을 찾고</a:t>
            </a:r>
            <a:r>
              <a:rPr kumimoji="1" lang="en-US" altLang="ko-KR" sz="1600" dirty="0"/>
              <a:t>, </a:t>
            </a:r>
            <a:r>
              <a:rPr kumimoji="1" lang="ko-KR" altLang="en-US" sz="1600" dirty="0"/>
              <a:t>해당 </a:t>
            </a:r>
            <a:r>
              <a:rPr kumimoji="1" lang="en-US" altLang="ko-KR" sz="1600" dirty="0"/>
              <a:t>format</a:t>
            </a:r>
            <a:r>
              <a:rPr kumimoji="1" lang="ko-KR" altLang="en-US" sz="1600" dirty="0"/>
              <a:t>을 </a:t>
            </a:r>
            <a:r>
              <a:rPr kumimoji="1" lang="en-US" altLang="ko-KR" sz="1600" dirty="0"/>
              <a:t>android</a:t>
            </a:r>
            <a:r>
              <a:rPr kumimoji="1" lang="ko-KR" altLang="en-US" sz="1600" dirty="0"/>
              <a:t>에서 지원하는 </a:t>
            </a:r>
            <a:r>
              <a:rPr kumimoji="1" lang="en-US" altLang="ko-KR" sz="1600" dirty="0"/>
              <a:t>format</a:t>
            </a:r>
            <a:r>
              <a:rPr kumimoji="1" lang="ko-KR" altLang="en-US" sz="1600" dirty="0" err="1"/>
              <a:t>으로</a:t>
            </a:r>
            <a:r>
              <a:rPr kumimoji="1" lang="ko-KR" altLang="en-US" sz="1600" dirty="0"/>
              <a:t> 변환하는 과정에서 많은 </a:t>
            </a:r>
            <a:r>
              <a:rPr kumimoji="1" lang="en-US" altLang="ko-KR" sz="1600" dirty="0"/>
              <a:t>Overhead</a:t>
            </a:r>
            <a:r>
              <a:rPr kumimoji="1" lang="ko-KR" altLang="en-US" sz="1600" dirty="0"/>
              <a:t>가 있었습니다</a:t>
            </a:r>
            <a:r>
              <a:rPr kumimoji="1" lang="en-US" altLang="ko-KR" sz="1600" dirty="0"/>
              <a:t>.</a:t>
            </a:r>
          </a:p>
          <a:p>
            <a:endParaRPr kumimoji="1" lang="en-US" altLang="ko-KR" sz="1600" dirty="0"/>
          </a:p>
          <a:p>
            <a:r>
              <a:rPr kumimoji="1" lang="ko-KR" altLang="en-US" sz="1600" dirty="0"/>
              <a:t>향후 외부 </a:t>
            </a:r>
            <a:r>
              <a:rPr kumimoji="1" lang="en-US" altLang="ko-KR" sz="1600" dirty="0"/>
              <a:t>Device</a:t>
            </a:r>
            <a:r>
              <a:rPr kumimoji="1" lang="ko-KR" altLang="en-US" sz="1600" dirty="0"/>
              <a:t>에서의 </a:t>
            </a:r>
            <a:r>
              <a:rPr kumimoji="1" lang="en-US" altLang="ko-KR" sz="1600" dirty="0"/>
              <a:t>Control</a:t>
            </a:r>
            <a:r>
              <a:rPr kumimoji="1" lang="ko-KR" altLang="en-US" sz="1600" dirty="0"/>
              <a:t>이나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Device Driver Custom</a:t>
            </a:r>
            <a:r>
              <a:rPr kumimoji="1" lang="ko-KR" altLang="en-US" sz="1600" dirty="0"/>
              <a:t> 등 다양한 것들을 추가적으로 진행하면 좋은 공부가 될 것 같습니다</a:t>
            </a:r>
            <a:r>
              <a:rPr kumimoji="1"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88311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sp>
        <p:nvSpPr>
          <p:cNvPr id="7" name="Google Shape;45;p6">
            <a:extLst>
              <a:ext uri="{FF2B5EF4-FFF2-40B4-BE49-F238E27FC236}">
                <a16:creationId xmlns:a16="http://schemas.microsoft.com/office/drawing/2014/main" id="{317666EE-F0C3-8994-F539-A4D058B95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3200"/>
            </a:pPr>
            <a:r>
              <a:rPr kumimoji="1" lang="en" altLang="ko-Kore-KR" sz="2400" b="1" dirty="0"/>
              <a:t>Demonstration</a:t>
            </a:r>
            <a:endParaRPr kumimoji="1" sz="24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565C08-5FA2-79BB-1458-0B6D3CA13F16}"/>
              </a:ext>
            </a:extLst>
          </p:cNvPr>
          <p:cNvSpPr txBox="1"/>
          <p:nvPr/>
        </p:nvSpPr>
        <p:spPr>
          <a:xfrm>
            <a:off x="4921640" y="2472046"/>
            <a:ext cx="23487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6600" b="1" dirty="0"/>
              <a:t>시</a:t>
            </a:r>
            <a:r>
              <a:rPr kumimoji="1" lang="en-US" altLang="ko-KR" sz="6600" b="1" dirty="0"/>
              <a:t>  </a:t>
            </a:r>
            <a:r>
              <a:rPr kumimoji="1" lang="ko-KR" altLang="en-US" sz="6600" b="1" dirty="0"/>
              <a:t>연</a:t>
            </a:r>
            <a:endParaRPr kumimoji="1" lang="ko-Kore-KR" alt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2386693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sp>
        <p:nvSpPr>
          <p:cNvPr id="6" name="Google Shape;37;p5">
            <a:extLst>
              <a:ext uri="{FF2B5EF4-FFF2-40B4-BE49-F238E27FC236}">
                <a16:creationId xmlns:a16="http://schemas.microsoft.com/office/drawing/2014/main" id="{36B13A1A-1956-8471-183A-44D832F274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12" cy="75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b="1" dirty="0"/>
              <a:t>Contents</a:t>
            </a:r>
            <a:endParaRPr sz="2400" b="1" dirty="0"/>
          </a:p>
        </p:txBody>
      </p:sp>
      <p:sp>
        <p:nvSpPr>
          <p:cNvPr id="7" name="Google Shape;38;p5">
            <a:extLst>
              <a:ext uri="{FF2B5EF4-FFF2-40B4-BE49-F238E27FC236}">
                <a16:creationId xmlns:a16="http://schemas.microsoft.com/office/drawing/2014/main" id="{5685C91D-402A-BF45-12E6-BF4725ACCF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2994" y="1101606"/>
            <a:ext cx="10656495" cy="43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en-US" altLang="ko-Kore-KR" b="1" dirty="0">
                <a:latin typeface="+mn-lt"/>
              </a:rPr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en-US" altLang="ko-Kore-KR" b="1" dirty="0">
                <a:latin typeface="+mn-lt"/>
              </a:rPr>
              <a:t>Service architecture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en-US" altLang="ko-KR" sz="2400" b="1" dirty="0">
                <a:latin typeface="+mn-lt"/>
              </a:rPr>
              <a:t>Implementation 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ko-Kore-KR" b="1" i="0" dirty="0">
                <a:solidFill>
                  <a:srgbClr val="212121"/>
                </a:solidFill>
                <a:effectLst/>
                <a:latin typeface="+mn-lt"/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47047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sp>
        <p:nvSpPr>
          <p:cNvPr id="7" name="Google Shape;45;p6">
            <a:extLst>
              <a:ext uri="{FF2B5EF4-FFF2-40B4-BE49-F238E27FC236}">
                <a16:creationId xmlns:a16="http://schemas.microsoft.com/office/drawing/2014/main" id="{317666EE-F0C3-8994-F539-A4D058B95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kumimoji="1" lang="en-US" altLang="ko-Kore-KR" sz="2800" b="1" dirty="0"/>
              <a:t>Introduction</a:t>
            </a:r>
            <a:endParaRPr sz="2400" b="1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C371277-3F8A-A7B3-E303-E079E38D488A}"/>
              </a:ext>
            </a:extLst>
          </p:cNvPr>
          <p:cNvGrpSpPr/>
          <p:nvPr/>
        </p:nvGrpSpPr>
        <p:grpSpPr>
          <a:xfrm>
            <a:off x="6499744" y="1457207"/>
            <a:ext cx="3906988" cy="3250000"/>
            <a:chOff x="6565901" y="1650771"/>
            <a:chExt cx="3906988" cy="3250000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2" name="3D 모델 1" descr="Open Room Set">
                  <a:extLst>
                    <a:ext uri="{FF2B5EF4-FFF2-40B4-BE49-F238E27FC236}">
                      <a16:creationId xmlns:a16="http://schemas.microsoft.com/office/drawing/2014/main" id="{36074CF1-0B84-DB5A-AF83-32742F93ACA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6565901" y="1650771"/>
                <a:ext cx="3906988" cy="3250000"/>
              </p:xfrm>
              <a:graphic>
                <a:graphicData uri="http://schemas.microsoft.com/office/drawing/2017/model3d">
                  <am3d:model3d r:embed="rId3">
                    <am3d:spPr>
                      <a:xfrm>
                        <a:off x="0" y="0"/>
                        <a:ext cx="3906988" cy="3250000"/>
                      </a:xfrm>
                      <a:prstGeom prst="rect">
                        <a:avLst/>
                      </a:prstGeom>
                    </am3d:spPr>
                    <am3d:camera>
                      <am3d:pos x="0" y="0" z="72908638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228146" d="1000000"/>
                      <am3d:preTrans dx="-30918" dy="-11963468" dz="39011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008154" ay="431001" az="129744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4452609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2" name="3D 모델 1" descr="Open Room Set">
                  <a:extLst>
                    <a:ext uri="{FF2B5EF4-FFF2-40B4-BE49-F238E27FC236}">
                      <a16:creationId xmlns:a16="http://schemas.microsoft.com/office/drawing/2014/main" id="{36074CF1-0B84-DB5A-AF83-32742F93ACAB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499744" y="1457207"/>
                  <a:ext cx="3906988" cy="325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6" name="3D 모델 5" descr="Surveillance Camera">
                  <a:extLst>
                    <a:ext uri="{FF2B5EF4-FFF2-40B4-BE49-F238E27FC236}">
                      <a16:creationId xmlns:a16="http://schemas.microsoft.com/office/drawing/2014/main" id="{3077E0AA-9386-8576-D260-93F4058C05C3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104352" y="2037134"/>
                <a:ext cx="705031" cy="572319"/>
              </p:xfrm>
              <a:graphic>
                <a:graphicData uri="http://schemas.microsoft.com/office/drawing/2017/model3d">
                  <am3d:model3d r:embed="rId5">
                    <am3d:spPr>
                      <a:xfrm>
                        <a:off x="0" y="0"/>
                        <a:ext cx="705031" cy="572319"/>
                      </a:xfrm>
                      <a:prstGeom prst="rect">
                        <a:avLst/>
                      </a:prstGeom>
                    </am3d:spPr>
                    <am3d:camera>
                      <am3d:pos x="0" y="0" z="5808112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9726549" d="1000000"/>
                      <am3d:preTrans dx="-1049510" dy="-9030481" dz="-1596710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982631" ay="-1686262" az="-1022194"/>
                      <am3d:postTrans dx="0" dy="0" dz="0"/>
                    </am3d:trans>
                    <am3d:raster rName="Office3DRenderer" rVer="16.0.8326">
                      <am3d:blip r:embed="rId6"/>
                    </am3d:raster>
                    <am3d:objViewport viewportSz="953865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6" name="3D 모델 5" descr="Surveillance Camera">
                  <a:extLst>
                    <a:ext uri="{FF2B5EF4-FFF2-40B4-BE49-F238E27FC236}">
                      <a16:creationId xmlns:a16="http://schemas.microsoft.com/office/drawing/2014/main" id="{3077E0AA-9386-8576-D260-93F4058C05C3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9038195" y="1843570"/>
                  <a:ext cx="705031" cy="572319"/>
                </a:xfrm>
                <a:prstGeom prst="rect">
                  <a:avLst/>
                </a:prstGeom>
              </p:spPr>
            </p:pic>
          </mc:Fallback>
        </mc:AlternateContent>
      </p:grpSp>
      <p:pic>
        <p:nvPicPr>
          <p:cNvPr id="4102" name="Picture 6" descr="Smart Wifi IP Camera CCTV 360 Security Camera - Sri Lanka 1# - ido.lk">
            <a:extLst>
              <a:ext uri="{FF2B5EF4-FFF2-40B4-BE49-F238E27FC236}">
                <a16:creationId xmlns:a16="http://schemas.microsoft.com/office/drawing/2014/main" id="{66BDE8C1-A2A2-3890-06B7-C645E356D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0494" y="2767808"/>
            <a:ext cx="1939399" cy="1939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What is Intelligent Video Surveillance | Security Alarm">
            <a:extLst>
              <a:ext uri="{FF2B5EF4-FFF2-40B4-BE49-F238E27FC236}">
                <a16:creationId xmlns:a16="http://schemas.microsoft.com/office/drawing/2014/main" id="{2B90F342-7DA2-5C6E-557D-04E69F6C3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572" y="1984510"/>
            <a:ext cx="2482938" cy="1652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사다리꼴[T] 12">
            <a:extLst>
              <a:ext uri="{FF2B5EF4-FFF2-40B4-BE49-F238E27FC236}">
                <a16:creationId xmlns:a16="http://schemas.microsoft.com/office/drawing/2014/main" id="{7AFC6AFF-E3AB-49B7-9783-3A11C3F8A46D}"/>
              </a:ext>
            </a:extLst>
          </p:cNvPr>
          <p:cNvSpPr/>
          <p:nvPr/>
        </p:nvSpPr>
        <p:spPr>
          <a:xfrm rot="3430125">
            <a:off x="7397999" y="1953700"/>
            <a:ext cx="2154314" cy="1628216"/>
          </a:xfrm>
          <a:prstGeom prst="trapezoid">
            <a:avLst>
              <a:gd name="adj" fmla="val 55636"/>
            </a:avLst>
          </a:prstGeom>
          <a:solidFill>
            <a:schemeClr val="accent1">
              <a:lumMod val="60000"/>
              <a:lumOff val="40000"/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68832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sp>
        <p:nvSpPr>
          <p:cNvPr id="7" name="Google Shape;45;p6">
            <a:extLst>
              <a:ext uri="{FF2B5EF4-FFF2-40B4-BE49-F238E27FC236}">
                <a16:creationId xmlns:a16="http://schemas.microsoft.com/office/drawing/2014/main" id="{317666EE-F0C3-8994-F539-A4D058B95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kumimoji="1" lang="en-US" altLang="ko-Kore-KR" sz="2800" b="1" dirty="0"/>
              <a:t>Service architecture</a:t>
            </a:r>
            <a:endParaRPr sz="2400" b="1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B72D17F-2019-A534-CF21-29A7C2C0446F}"/>
              </a:ext>
            </a:extLst>
          </p:cNvPr>
          <p:cNvGrpSpPr/>
          <p:nvPr/>
        </p:nvGrpSpPr>
        <p:grpSpPr>
          <a:xfrm>
            <a:off x="7153378" y="1756768"/>
            <a:ext cx="1375476" cy="1842699"/>
            <a:chOff x="8141400" y="1503160"/>
            <a:chExt cx="1375476" cy="1842699"/>
          </a:xfrm>
        </p:grpSpPr>
        <p:pic>
          <p:nvPicPr>
            <p:cNvPr id="1032" name="Picture 8" descr="전기 모터 PNG 이미지 | PNGWing">
              <a:extLst>
                <a:ext uri="{FF2B5EF4-FFF2-40B4-BE49-F238E27FC236}">
                  <a16:creationId xmlns:a16="http://schemas.microsoft.com/office/drawing/2014/main" id="{D89D7FC2-0EC5-86AC-140B-A33FD6D6FC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47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21105" y="2497795"/>
              <a:ext cx="816065" cy="8480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아래로 구부러진 화살표[C] 1">
              <a:extLst>
                <a:ext uri="{FF2B5EF4-FFF2-40B4-BE49-F238E27FC236}">
                  <a16:creationId xmlns:a16="http://schemas.microsoft.com/office/drawing/2014/main" id="{08372BB2-006C-4B60-8B09-9E139EEEC45A}"/>
                </a:ext>
              </a:extLst>
            </p:cNvPr>
            <p:cNvSpPr/>
            <p:nvPr/>
          </p:nvSpPr>
          <p:spPr>
            <a:xfrm rot="16200000">
              <a:off x="8148644" y="1495916"/>
              <a:ext cx="535701" cy="550190"/>
            </a:xfrm>
            <a:prstGeom prst="curvedDownArrow">
              <a:avLst>
                <a:gd name="adj1" fmla="val 25000"/>
                <a:gd name="adj2" fmla="val 44938"/>
                <a:gd name="adj3" fmla="val 25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solidFill>
                  <a:schemeClr val="tx1"/>
                </a:solidFill>
              </a:endParaRPr>
            </a:p>
          </p:txBody>
        </p:sp>
        <p:sp>
          <p:nvSpPr>
            <p:cNvPr id="3" name="아래로 구부러진 화살표[C] 2">
              <a:extLst>
                <a:ext uri="{FF2B5EF4-FFF2-40B4-BE49-F238E27FC236}">
                  <a16:creationId xmlns:a16="http://schemas.microsoft.com/office/drawing/2014/main" id="{8AB17EAD-5943-6935-0543-69E2308A21F5}"/>
                </a:ext>
              </a:extLst>
            </p:cNvPr>
            <p:cNvSpPr/>
            <p:nvPr/>
          </p:nvSpPr>
          <p:spPr>
            <a:xfrm rot="16200000" flipV="1">
              <a:off x="8973929" y="1495915"/>
              <a:ext cx="535701" cy="550192"/>
            </a:xfrm>
            <a:prstGeom prst="curvedDownArrow">
              <a:avLst>
                <a:gd name="adj1" fmla="val 25000"/>
                <a:gd name="adj2" fmla="val 44938"/>
                <a:gd name="adj3" fmla="val 25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>
                <a:solidFill>
                  <a:schemeClr val="tx1"/>
                </a:solidFill>
              </a:endParaRPr>
            </a:p>
          </p:txBody>
        </p:sp>
        <p:pic>
          <p:nvPicPr>
            <p:cNvPr id="1026" name="Picture 2" descr="웹캠 - 무료 컴퓨터개 아이콘">
              <a:extLst>
                <a:ext uri="{FF2B5EF4-FFF2-40B4-BE49-F238E27FC236}">
                  <a16:creationId xmlns:a16="http://schemas.microsoft.com/office/drawing/2014/main" id="{B068F6E8-2DDE-2305-D252-91BC179DAD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85" b="4051"/>
            <a:stretch/>
          </p:blipFill>
          <p:spPr bwMode="auto">
            <a:xfrm>
              <a:off x="8382179" y="1767997"/>
              <a:ext cx="893917" cy="842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A486D6-42AE-A7E5-961C-1F30F0F9CDE8}"/>
              </a:ext>
            </a:extLst>
          </p:cNvPr>
          <p:cNvSpPr/>
          <p:nvPr/>
        </p:nvSpPr>
        <p:spPr>
          <a:xfrm>
            <a:off x="1325914" y="1796028"/>
            <a:ext cx="4306268" cy="309966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728AA45-9001-BC99-01AC-A5644AA8A26B}"/>
              </a:ext>
            </a:extLst>
          </p:cNvPr>
          <p:cNvSpPr/>
          <p:nvPr/>
        </p:nvSpPr>
        <p:spPr>
          <a:xfrm>
            <a:off x="1902095" y="2205792"/>
            <a:ext cx="3153906" cy="183100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</a:rPr>
              <a:t>Image View</a:t>
            </a:r>
          </a:p>
          <a:p>
            <a:pPr algn="ctr"/>
            <a:r>
              <a:rPr kumimoji="1" lang="en-US" altLang="ko-Kore-KR" sz="1100" dirty="0">
                <a:solidFill>
                  <a:schemeClr val="tx1"/>
                </a:solidFill>
              </a:rPr>
              <a:t>Webcam</a:t>
            </a:r>
            <a:endParaRPr kumimoji="1" lang="ko-Kore-KR" altLang="en-US" sz="1100" dirty="0">
              <a:solidFill>
                <a:schemeClr val="tx1"/>
              </a:solidFill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CF779E9-6D24-A2D6-B4B5-9C3ADD6E0ABC}"/>
              </a:ext>
            </a:extLst>
          </p:cNvPr>
          <p:cNvGrpSpPr/>
          <p:nvPr/>
        </p:nvGrpSpPr>
        <p:grpSpPr>
          <a:xfrm>
            <a:off x="2214988" y="4144484"/>
            <a:ext cx="2528120" cy="604153"/>
            <a:chOff x="2804841" y="4227625"/>
            <a:chExt cx="2528120" cy="604153"/>
          </a:xfrm>
        </p:grpSpPr>
        <p:pic>
          <p:nvPicPr>
            <p:cNvPr id="29" name="Picture 10" descr="화살표 아이콘 PNG AI 무료 다운로드 (2023년) - 리틀딥">
              <a:extLst>
                <a:ext uri="{FF2B5EF4-FFF2-40B4-BE49-F238E27FC236}">
                  <a16:creationId xmlns:a16="http://schemas.microsoft.com/office/drawing/2014/main" id="{58172C75-D76A-F7A1-C74D-D7623514291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8808" y="4227625"/>
              <a:ext cx="604153" cy="6041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10" descr="화살표 아이콘 PNG AI 무료 다운로드 (2023년) - 리틀딥">
              <a:extLst>
                <a:ext uri="{FF2B5EF4-FFF2-40B4-BE49-F238E27FC236}">
                  <a16:creationId xmlns:a16="http://schemas.microsoft.com/office/drawing/2014/main" id="{422A65E6-64C2-6E54-8424-9ADCC2E7C2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804841" y="4227625"/>
              <a:ext cx="604153" cy="6041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E6B4AC41-ACA6-35E1-C773-748970697C75}"/>
              </a:ext>
            </a:extLst>
          </p:cNvPr>
          <p:cNvSpPr txBox="1"/>
          <p:nvPr/>
        </p:nvSpPr>
        <p:spPr>
          <a:xfrm>
            <a:off x="981957" y="1111622"/>
            <a:ext cx="1233030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600" b="1" dirty="0"/>
              <a:t>Android UI</a:t>
            </a:r>
            <a:endParaRPr kumimoji="1" lang="ko-Kore-KR" altLang="en-US" sz="160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4044368-2C70-7918-0DF8-E39894BF35CA}"/>
              </a:ext>
            </a:extLst>
          </p:cNvPr>
          <p:cNvSpPr txBox="1"/>
          <p:nvPr/>
        </p:nvSpPr>
        <p:spPr>
          <a:xfrm>
            <a:off x="6400631" y="1111622"/>
            <a:ext cx="1859805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600" b="1" dirty="0"/>
              <a:t>Hardware Design</a:t>
            </a:r>
          </a:p>
        </p:txBody>
      </p:sp>
      <p:pic>
        <p:nvPicPr>
          <p:cNvPr id="41" name="Picture 10" descr="화살표 아이콘 PNG AI 무료 다운로드 (2023년) - 리틀딥">
            <a:extLst>
              <a:ext uri="{FF2B5EF4-FFF2-40B4-BE49-F238E27FC236}">
                <a16:creationId xmlns:a16="http://schemas.microsoft.com/office/drawing/2014/main" id="{8E0666B4-A8F9-3583-EE27-E220C6CCD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2853" y="4115553"/>
            <a:ext cx="893916" cy="893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10" descr="화살표 아이콘 PNG AI 무료 다운로드 (2023년) - 리틀딥">
            <a:extLst>
              <a:ext uri="{FF2B5EF4-FFF2-40B4-BE49-F238E27FC236}">
                <a16:creationId xmlns:a16="http://schemas.microsoft.com/office/drawing/2014/main" id="{1BDD5DD8-7EB5-B45E-D852-E0A0E27025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6875476" y="4115553"/>
            <a:ext cx="893916" cy="893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타원 42">
            <a:extLst>
              <a:ext uri="{FF2B5EF4-FFF2-40B4-BE49-F238E27FC236}">
                <a16:creationId xmlns:a16="http://schemas.microsoft.com/office/drawing/2014/main" id="{9C045700-63F5-06D1-670E-0B4FA3857C7D}"/>
              </a:ext>
            </a:extLst>
          </p:cNvPr>
          <p:cNvSpPr/>
          <p:nvPr/>
        </p:nvSpPr>
        <p:spPr>
          <a:xfrm>
            <a:off x="3174559" y="4179733"/>
            <a:ext cx="533655" cy="53365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F0D489C5-6243-8EA2-EF3A-88FA7DE87DAB}"/>
              </a:ext>
            </a:extLst>
          </p:cNvPr>
          <p:cNvSpPr/>
          <p:nvPr/>
        </p:nvSpPr>
        <p:spPr>
          <a:xfrm>
            <a:off x="3293754" y="4298929"/>
            <a:ext cx="295266" cy="29526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F180425-6031-4A5A-6E9F-44E12FA2ACC3}"/>
              </a:ext>
            </a:extLst>
          </p:cNvPr>
          <p:cNvSpPr txBox="1"/>
          <p:nvPr/>
        </p:nvSpPr>
        <p:spPr>
          <a:xfrm>
            <a:off x="3019635" y="5166953"/>
            <a:ext cx="843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200" dirty="0"/>
              <a:t>촬영 버튼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AA8E127-E90E-B058-C2E1-897A2F8224DA}"/>
              </a:ext>
            </a:extLst>
          </p:cNvPr>
          <p:cNvSpPr txBox="1"/>
          <p:nvPr/>
        </p:nvSpPr>
        <p:spPr>
          <a:xfrm>
            <a:off x="3943957" y="5166953"/>
            <a:ext cx="9973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200" dirty="0"/>
              <a:t>오른쪽 회전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DC63D8E-E161-CF26-ED98-8393D98D25FD}"/>
              </a:ext>
            </a:extLst>
          </p:cNvPr>
          <p:cNvSpPr txBox="1"/>
          <p:nvPr/>
        </p:nvSpPr>
        <p:spPr>
          <a:xfrm>
            <a:off x="2095313" y="5166952"/>
            <a:ext cx="843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200" dirty="0"/>
              <a:t>왼쪽 회전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19886C3-FF72-C723-08FB-E2850F0CB321}"/>
              </a:ext>
            </a:extLst>
          </p:cNvPr>
          <p:cNvSpPr txBox="1"/>
          <p:nvPr/>
        </p:nvSpPr>
        <p:spPr>
          <a:xfrm>
            <a:off x="7841116" y="5166953"/>
            <a:ext cx="9973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200" dirty="0"/>
              <a:t>오른쪽 회전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94C168B-E059-9C12-4382-72B85E3A28AE}"/>
              </a:ext>
            </a:extLst>
          </p:cNvPr>
          <p:cNvSpPr txBox="1"/>
          <p:nvPr/>
        </p:nvSpPr>
        <p:spPr>
          <a:xfrm>
            <a:off x="6900683" y="5166952"/>
            <a:ext cx="843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200" dirty="0"/>
              <a:t>왼쪽 회전</a:t>
            </a: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72917866-49E4-3053-660F-C8667210FE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9102" y="2161122"/>
            <a:ext cx="2788485" cy="2091364"/>
          </a:xfrm>
          <a:prstGeom prst="rect">
            <a:avLst/>
          </a:prstGeom>
        </p:spPr>
      </p:pic>
      <p:sp>
        <p:nvSpPr>
          <p:cNvPr id="52" name="직사각형 51">
            <a:extLst>
              <a:ext uri="{FF2B5EF4-FFF2-40B4-BE49-F238E27FC236}">
                <a16:creationId xmlns:a16="http://schemas.microsoft.com/office/drawing/2014/main" id="{17DAF882-05D7-3FEF-F5AD-3F4EFC8F086B}"/>
              </a:ext>
            </a:extLst>
          </p:cNvPr>
          <p:cNvSpPr/>
          <p:nvPr/>
        </p:nvSpPr>
        <p:spPr>
          <a:xfrm>
            <a:off x="9916423" y="3324521"/>
            <a:ext cx="187697" cy="27973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3360B31B-2755-B75F-B25A-8205257F5AE3}"/>
              </a:ext>
            </a:extLst>
          </p:cNvPr>
          <p:cNvSpPr/>
          <p:nvPr/>
        </p:nvSpPr>
        <p:spPr>
          <a:xfrm>
            <a:off x="10196056" y="3324521"/>
            <a:ext cx="187697" cy="27973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4B2FC3E-A011-F45A-1FC2-640D8B110D81}"/>
              </a:ext>
            </a:extLst>
          </p:cNvPr>
          <p:cNvSpPr txBox="1"/>
          <p:nvPr/>
        </p:nvSpPr>
        <p:spPr>
          <a:xfrm>
            <a:off x="10067091" y="4298929"/>
            <a:ext cx="9525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물리 버튼</a:t>
            </a:r>
          </a:p>
        </p:txBody>
      </p:sp>
    </p:spTree>
    <p:extLst>
      <p:ext uri="{BB962C8B-B14F-4D97-AF65-F5344CB8AC3E}">
        <p14:creationId xmlns:p14="http://schemas.microsoft.com/office/powerpoint/2010/main" val="1771469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p:sp>
        <p:nvSpPr>
          <p:cNvPr id="7" name="Google Shape;45;p6">
            <a:extLst>
              <a:ext uri="{FF2B5EF4-FFF2-40B4-BE49-F238E27FC236}">
                <a16:creationId xmlns:a16="http://schemas.microsoft.com/office/drawing/2014/main" id="{317666EE-F0C3-8994-F539-A4D058B95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kumimoji="1" lang="en-US" altLang="ko-Kore-KR" sz="2800" b="1" dirty="0"/>
              <a:t>Service architecture</a:t>
            </a:r>
            <a:endParaRPr sz="2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830AF8-5A7B-7C94-C76D-914DBB0CD41C}"/>
              </a:ext>
            </a:extLst>
          </p:cNvPr>
          <p:cNvSpPr txBox="1"/>
          <p:nvPr/>
        </p:nvSpPr>
        <p:spPr>
          <a:xfrm>
            <a:off x="981957" y="1111622"/>
            <a:ext cx="1233030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600" b="1" dirty="0"/>
              <a:t>Android UI</a:t>
            </a:r>
            <a:endParaRPr kumimoji="1" lang="ko-Kore-KR" altLang="en-US" sz="1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9D605A-7855-59D6-CFEE-9AA7E9D62198}"/>
              </a:ext>
            </a:extLst>
          </p:cNvPr>
          <p:cNvSpPr txBox="1"/>
          <p:nvPr/>
        </p:nvSpPr>
        <p:spPr>
          <a:xfrm>
            <a:off x="6400631" y="1111622"/>
            <a:ext cx="1859805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1600" b="1" dirty="0"/>
              <a:t>Hardware Design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9E0D83D-96F8-7965-9C8B-4FAFE2736C76}"/>
              </a:ext>
            </a:extLst>
          </p:cNvPr>
          <p:cNvGrpSpPr/>
          <p:nvPr/>
        </p:nvGrpSpPr>
        <p:grpSpPr>
          <a:xfrm>
            <a:off x="8294537" y="1682249"/>
            <a:ext cx="1911293" cy="3327220"/>
            <a:chOff x="8045122" y="1503160"/>
            <a:chExt cx="1911293" cy="3327220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19EBF584-F205-9B36-C90F-F9FC3B139A88}"/>
                </a:ext>
              </a:extLst>
            </p:cNvPr>
            <p:cNvGrpSpPr/>
            <p:nvPr/>
          </p:nvGrpSpPr>
          <p:grpSpPr>
            <a:xfrm>
              <a:off x="8045122" y="3936464"/>
              <a:ext cx="1911293" cy="893916"/>
              <a:chOff x="8045122" y="3936464"/>
              <a:chExt cx="1911293" cy="893916"/>
            </a:xfrm>
          </p:grpSpPr>
          <p:pic>
            <p:nvPicPr>
              <p:cNvPr id="1034" name="Picture 10" descr="화살표 아이콘 PNG AI 무료 다운로드 (2023년) - 리틀딥">
                <a:extLst>
                  <a:ext uri="{FF2B5EF4-FFF2-40B4-BE49-F238E27FC236}">
                    <a16:creationId xmlns:a16="http://schemas.microsoft.com/office/drawing/2014/main" id="{3EB8D9AD-65C9-775E-4240-E75F7500FA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62499" y="3936464"/>
                <a:ext cx="893916" cy="893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10" descr="화살표 아이콘 PNG AI 무료 다운로드 (2023년) - 리틀딥">
                <a:extLst>
                  <a:ext uri="{FF2B5EF4-FFF2-40B4-BE49-F238E27FC236}">
                    <a16:creationId xmlns:a16="http://schemas.microsoft.com/office/drawing/2014/main" id="{2AF92226-AFA3-CB61-23F9-4A277814A30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800000">
                <a:off x="8045122" y="3936464"/>
                <a:ext cx="893916" cy="893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BB72D17F-2019-A534-CF21-29A7C2C0446F}"/>
                </a:ext>
              </a:extLst>
            </p:cNvPr>
            <p:cNvGrpSpPr/>
            <p:nvPr/>
          </p:nvGrpSpPr>
          <p:grpSpPr>
            <a:xfrm>
              <a:off x="8314112" y="1503160"/>
              <a:ext cx="1375476" cy="1842699"/>
              <a:chOff x="8141400" y="1503160"/>
              <a:chExt cx="1375476" cy="1842699"/>
            </a:xfrm>
          </p:grpSpPr>
          <p:pic>
            <p:nvPicPr>
              <p:cNvPr id="1032" name="Picture 8" descr="전기 모터 PNG 이미지 | PNGWing">
                <a:extLst>
                  <a:ext uri="{FF2B5EF4-FFF2-40B4-BE49-F238E27FC236}">
                    <a16:creationId xmlns:a16="http://schemas.microsoft.com/office/drawing/2014/main" id="{D89D7FC2-0EC5-86AC-140B-A33FD6D6FCA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colorTemperature colorTemp="4700"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21105" y="2497795"/>
                <a:ext cx="816065" cy="8480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아래로 구부러진 화살표[C] 1">
                <a:extLst>
                  <a:ext uri="{FF2B5EF4-FFF2-40B4-BE49-F238E27FC236}">
                    <a16:creationId xmlns:a16="http://schemas.microsoft.com/office/drawing/2014/main" id="{08372BB2-006C-4B60-8B09-9E139EEEC45A}"/>
                  </a:ext>
                </a:extLst>
              </p:cNvPr>
              <p:cNvSpPr/>
              <p:nvPr/>
            </p:nvSpPr>
            <p:spPr>
              <a:xfrm rot="16200000">
                <a:off x="8148644" y="1495916"/>
                <a:ext cx="535701" cy="550190"/>
              </a:xfrm>
              <a:prstGeom prst="curvedDownArrow">
                <a:avLst>
                  <a:gd name="adj1" fmla="val 25000"/>
                  <a:gd name="adj2" fmla="val 44938"/>
                  <a:gd name="adj3" fmla="val 2500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아래로 구부러진 화살표[C] 2">
                <a:extLst>
                  <a:ext uri="{FF2B5EF4-FFF2-40B4-BE49-F238E27FC236}">
                    <a16:creationId xmlns:a16="http://schemas.microsoft.com/office/drawing/2014/main" id="{8AB17EAD-5943-6935-0543-69E2308A21F5}"/>
                  </a:ext>
                </a:extLst>
              </p:cNvPr>
              <p:cNvSpPr/>
              <p:nvPr/>
            </p:nvSpPr>
            <p:spPr>
              <a:xfrm rot="16200000" flipV="1">
                <a:off x="8973929" y="1495915"/>
                <a:ext cx="535701" cy="550192"/>
              </a:xfrm>
              <a:prstGeom prst="curvedDownArrow">
                <a:avLst>
                  <a:gd name="adj1" fmla="val 25000"/>
                  <a:gd name="adj2" fmla="val 44938"/>
                  <a:gd name="adj3" fmla="val 2500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1026" name="Picture 2" descr="웹캠 - 무료 컴퓨터개 아이콘">
                <a:extLst>
                  <a:ext uri="{FF2B5EF4-FFF2-40B4-BE49-F238E27FC236}">
                    <a16:creationId xmlns:a16="http://schemas.microsoft.com/office/drawing/2014/main" id="{B068F6E8-2DDE-2305-D252-91BC179DAD5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685" b="4051"/>
              <a:stretch/>
            </p:blipFill>
            <p:spPr bwMode="auto">
              <a:xfrm>
                <a:off x="8382179" y="1767997"/>
                <a:ext cx="893917" cy="842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DA486D6-42AE-A7E5-961C-1F30F0F9CDE8}"/>
              </a:ext>
            </a:extLst>
          </p:cNvPr>
          <p:cNvSpPr/>
          <p:nvPr/>
        </p:nvSpPr>
        <p:spPr>
          <a:xfrm>
            <a:off x="1325914" y="1796028"/>
            <a:ext cx="4306268" cy="309966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728AA45-9001-BC99-01AC-A5644AA8A26B}"/>
              </a:ext>
            </a:extLst>
          </p:cNvPr>
          <p:cNvSpPr/>
          <p:nvPr/>
        </p:nvSpPr>
        <p:spPr>
          <a:xfrm>
            <a:off x="1902095" y="2205792"/>
            <a:ext cx="3153906" cy="183100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</a:rPr>
              <a:t>Image View</a:t>
            </a:r>
          </a:p>
          <a:p>
            <a:pPr algn="ctr"/>
            <a:r>
              <a:rPr kumimoji="1" lang="en-US" altLang="ko-Kore-KR" sz="1100" dirty="0">
                <a:solidFill>
                  <a:schemeClr val="tx1"/>
                </a:solidFill>
              </a:rPr>
              <a:t>Webcam</a:t>
            </a:r>
            <a:endParaRPr kumimoji="1" lang="ko-Kore-KR" altLang="en-US" sz="1100" dirty="0">
              <a:solidFill>
                <a:schemeClr val="tx1"/>
              </a:solidFill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7CF779E9-6D24-A2D6-B4B5-9C3ADD6E0ABC}"/>
              </a:ext>
            </a:extLst>
          </p:cNvPr>
          <p:cNvGrpSpPr/>
          <p:nvPr/>
        </p:nvGrpSpPr>
        <p:grpSpPr>
          <a:xfrm>
            <a:off x="2214988" y="4144484"/>
            <a:ext cx="2528120" cy="604153"/>
            <a:chOff x="2804841" y="4227625"/>
            <a:chExt cx="2528120" cy="604153"/>
          </a:xfrm>
        </p:grpSpPr>
        <p:pic>
          <p:nvPicPr>
            <p:cNvPr id="29" name="Picture 10" descr="화살표 아이콘 PNG AI 무료 다운로드 (2023년) - 리틀딥">
              <a:extLst>
                <a:ext uri="{FF2B5EF4-FFF2-40B4-BE49-F238E27FC236}">
                  <a16:creationId xmlns:a16="http://schemas.microsoft.com/office/drawing/2014/main" id="{58172C75-D76A-F7A1-C74D-D7623514291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8808" y="4227625"/>
              <a:ext cx="604153" cy="6041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10" descr="화살표 아이콘 PNG AI 무료 다운로드 (2023년) - 리틀딥">
              <a:extLst>
                <a:ext uri="{FF2B5EF4-FFF2-40B4-BE49-F238E27FC236}">
                  <a16:creationId xmlns:a16="http://schemas.microsoft.com/office/drawing/2014/main" id="{422A65E6-64C2-6E54-8424-9ADCC2E7C2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2804841" y="4227625"/>
              <a:ext cx="604153" cy="6041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5DF177A-0D78-4190-5CC1-F7419A53C842}"/>
              </a:ext>
            </a:extLst>
          </p:cNvPr>
          <p:cNvCxnSpPr>
            <a:cxnSpLocks/>
          </p:cNvCxnSpPr>
          <p:nvPr/>
        </p:nvCxnSpPr>
        <p:spPr>
          <a:xfrm flipV="1">
            <a:off x="4862733" y="3287443"/>
            <a:ext cx="3840996" cy="11080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4F2AA87D-2FAE-89D5-C0F0-138285242B1F}"/>
              </a:ext>
            </a:extLst>
          </p:cNvPr>
          <p:cNvCxnSpPr>
            <a:cxnSpLocks/>
          </p:cNvCxnSpPr>
          <p:nvPr/>
        </p:nvCxnSpPr>
        <p:spPr>
          <a:xfrm flipV="1">
            <a:off x="9239049" y="3680847"/>
            <a:ext cx="0" cy="7146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80DA266C-86FE-5C9D-2704-F662DF4F120E}"/>
              </a:ext>
            </a:extLst>
          </p:cNvPr>
          <p:cNvCxnSpPr>
            <a:cxnSpLocks/>
          </p:cNvCxnSpPr>
          <p:nvPr/>
        </p:nvCxnSpPr>
        <p:spPr>
          <a:xfrm flipH="1">
            <a:off x="4424854" y="2411738"/>
            <a:ext cx="4269931" cy="7550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5C36DF1-DFB1-168D-D551-1F0C818AB39F}"/>
              </a:ext>
            </a:extLst>
          </p:cNvPr>
          <p:cNvSpPr txBox="1"/>
          <p:nvPr/>
        </p:nvSpPr>
        <p:spPr>
          <a:xfrm>
            <a:off x="6367933" y="233728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800" b="1" dirty="0"/>
              <a:t>JNI</a:t>
            </a:r>
            <a:endParaRPr kumimoji="1" lang="ko-Kore-KR" altLang="en-US" sz="18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118F4AA-D6D3-6CB7-BF91-A4799733219C}"/>
              </a:ext>
            </a:extLst>
          </p:cNvPr>
          <p:cNvSpPr txBox="1"/>
          <p:nvPr/>
        </p:nvSpPr>
        <p:spPr>
          <a:xfrm>
            <a:off x="6367933" y="344813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800" b="1" dirty="0"/>
              <a:t>JNI</a:t>
            </a:r>
            <a:endParaRPr kumimoji="1" lang="ko-Kore-KR" altLang="en-US" sz="1800" b="1" dirty="0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62C5978-3E75-0A4C-1886-2D64847FA080}"/>
              </a:ext>
            </a:extLst>
          </p:cNvPr>
          <p:cNvCxnSpPr>
            <a:cxnSpLocks/>
          </p:cNvCxnSpPr>
          <p:nvPr/>
        </p:nvCxnSpPr>
        <p:spPr>
          <a:xfrm flipV="1">
            <a:off x="4421956" y="2625383"/>
            <a:ext cx="4311755" cy="7624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48B58439-CEB7-F32B-FA1F-A6901A139D12}"/>
              </a:ext>
            </a:extLst>
          </p:cNvPr>
          <p:cNvSpPr txBox="1"/>
          <p:nvPr/>
        </p:nvSpPr>
        <p:spPr>
          <a:xfrm>
            <a:off x="9439480" y="3598791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800" b="1" dirty="0"/>
              <a:t>C code</a:t>
            </a:r>
            <a:endParaRPr kumimoji="1" lang="ko-Kore-KR" altLang="en-US" sz="1800" b="1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3B2BBF24-08BD-D1FA-AB83-391C223CBD81}"/>
              </a:ext>
            </a:extLst>
          </p:cNvPr>
          <p:cNvSpPr/>
          <p:nvPr/>
        </p:nvSpPr>
        <p:spPr>
          <a:xfrm>
            <a:off x="3174559" y="4179733"/>
            <a:ext cx="533655" cy="53365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C9295F6F-27C3-FBB5-0C3B-052B4F99BF3B}"/>
              </a:ext>
            </a:extLst>
          </p:cNvPr>
          <p:cNvSpPr/>
          <p:nvPr/>
        </p:nvSpPr>
        <p:spPr>
          <a:xfrm>
            <a:off x="3293754" y="4298929"/>
            <a:ext cx="295266" cy="29526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868ED29-E59E-938B-DD6F-66D4658BFA13}"/>
              </a:ext>
            </a:extLst>
          </p:cNvPr>
          <p:cNvSpPr txBox="1"/>
          <p:nvPr/>
        </p:nvSpPr>
        <p:spPr>
          <a:xfrm>
            <a:off x="3019635" y="5166953"/>
            <a:ext cx="843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200" dirty="0"/>
              <a:t>촬영 버튼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828D2A7-99E5-2108-B094-79B1F1EFA7A5}"/>
              </a:ext>
            </a:extLst>
          </p:cNvPr>
          <p:cNvSpPr txBox="1"/>
          <p:nvPr/>
        </p:nvSpPr>
        <p:spPr>
          <a:xfrm>
            <a:off x="3943957" y="5166953"/>
            <a:ext cx="9973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200" dirty="0"/>
              <a:t>오른쪽 회전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09F2773-06E5-3695-4ADB-A3CBF45951F9}"/>
              </a:ext>
            </a:extLst>
          </p:cNvPr>
          <p:cNvSpPr txBox="1"/>
          <p:nvPr/>
        </p:nvSpPr>
        <p:spPr>
          <a:xfrm>
            <a:off x="2095313" y="5166952"/>
            <a:ext cx="843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200" dirty="0"/>
              <a:t>왼쪽 회전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BCC0B96-100D-0408-7E95-49FAF57E60E8}"/>
              </a:ext>
            </a:extLst>
          </p:cNvPr>
          <p:cNvSpPr txBox="1"/>
          <p:nvPr/>
        </p:nvSpPr>
        <p:spPr>
          <a:xfrm>
            <a:off x="9231705" y="5166953"/>
            <a:ext cx="9973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200" dirty="0"/>
              <a:t>오른쪽 회전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AA78F4-5239-7EF1-B94E-E49927AE6EA5}"/>
              </a:ext>
            </a:extLst>
          </p:cNvPr>
          <p:cNvSpPr txBox="1"/>
          <p:nvPr/>
        </p:nvSpPr>
        <p:spPr>
          <a:xfrm>
            <a:off x="8291272" y="5166952"/>
            <a:ext cx="843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1200" dirty="0"/>
              <a:t>왼쪽 회전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992E388-4062-BBF8-97E7-C5B15943B03E}"/>
              </a:ext>
            </a:extLst>
          </p:cNvPr>
          <p:cNvSpPr txBox="1"/>
          <p:nvPr/>
        </p:nvSpPr>
        <p:spPr>
          <a:xfrm>
            <a:off x="8809132" y="5556456"/>
            <a:ext cx="9525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b="1" dirty="0"/>
              <a:t>물리 버튼</a:t>
            </a:r>
          </a:p>
        </p:txBody>
      </p:sp>
    </p:spTree>
    <p:extLst>
      <p:ext uri="{BB962C8B-B14F-4D97-AF65-F5344CB8AC3E}">
        <p14:creationId xmlns:p14="http://schemas.microsoft.com/office/powerpoint/2010/main" val="61913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sp>
        <p:nvSpPr>
          <p:cNvPr id="7" name="Google Shape;45;p6">
            <a:extLst>
              <a:ext uri="{FF2B5EF4-FFF2-40B4-BE49-F238E27FC236}">
                <a16:creationId xmlns:a16="http://schemas.microsoft.com/office/drawing/2014/main" id="{317666EE-F0C3-8994-F539-A4D058B95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kumimoji="1" lang="en-US" altLang="ko-Kore-KR" sz="2800" b="1" dirty="0"/>
              <a:t>Service architecture</a:t>
            </a:r>
            <a:endParaRPr sz="2400" b="1" dirty="0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4EF34963-758B-DE47-E91C-F09C7854A8BC}"/>
              </a:ext>
            </a:extLst>
          </p:cNvPr>
          <p:cNvGrpSpPr/>
          <p:nvPr/>
        </p:nvGrpSpPr>
        <p:grpSpPr>
          <a:xfrm>
            <a:off x="1258529" y="1183333"/>
            <a:ext cx="9674942" cy="4491334"/>
            <a:chOff x="1242792" y="1142102"/>
            <a:chExt cx="9674942" cy="4491334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C972F26-D018-9AD4-69E1-FBF1D1F8B7AD}"/>
                </a:ext>
              </a:extLst>
            </p:cNvPr>
            <p:cNvSpPr/>
            <p:nvPr/>
          </p:nvSpPr>
          <p:spPr>
            <a:xfrm>
              <a:off x="1242792" y="1323277"/>
              <a:ext cx="9674942" cy="1161906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BDFE79AB-2254-4539-CA1B-1D058EB09185}"/>
                </a:ext>
              </a:extLst>
            </p:cNvPr>
            <p:cNvSpPr/>
            <p:nvPr/>
          </p:nvSpPr>
          <p:spPr>
            <a:xfrm>
              <a:off x="1527593" y="1572637"/>
              <a:ext cx="4625583" cy="74580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A42108C7-02E5-BEC2-F030-BF8154256EDF}"/>
                </a:ext>
              </a:extLst>
            </p:cNvPr>
            <p:cNvSpPr/>
            <p:nvPr/>
          </p:nvSpPr>
          <p:spPr>
            <a:xfrm>
              <a:off x="1242792" y="2769072"/>
              <a:ext cx="4556552" cy="1161906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D76D47EE-149D-5004-7BBE-B750BB06E852}"/>
                </a:ext>
              </a:extLst>
            </p:cNvPr>
            <p:cNvSpPr/>
            <p:nvPr/>
          </p:nvSpPr>
          <p:spPr>
            <a:xfrm>
              <a:off x="1493802" y="3044859"/>
              <a:ext cx="2043342" cy="74580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D92F2AE-F520-5C4F-2A59-34EEC9CA7661}"/>
                </a:ext>
              </a:extLst>
            </p:cNvPr>
            <p:cNvSpPr/>
            <p:nvPr/>
          </p:nvSpPr>
          <p:spPr>
            <a:xfrm>
              <a:off x="6361182" y="2769072"/>
              <a:ext cx="4556552" cy="1161906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E2A7E45-51E1-1AC5-0FB7-A2395DDC5ECA}"/>
                </a:ext>
              </a:extLst>
            </p:cNvPr>
            <p:cNvSpPr/>
            <p:nvPr/>
          </p:nvSpPr>
          <p:spPr>
            <a:xfrm>
              <a:off x="1242792" y="4202559"/>
              <a:ext cx="9674942" cy="143087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2487259-617F-5496-BE79-3A0641EE1B68}"/>
                </a:ext>
              </a:extLst>
            </p:cNvPr>
            <p:cNvSpPr txBox="1"/>
            <p:nvPr/>
          </p:nvSpPr>
          <p:spPr>
            <a:xfrm>
              <a:off x="1411248" y="2574284"/>
              <a:ext cx="1426994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1600" b="1" dirty="0"/>
                <a:t>Kernel Layer</a:t>
              </a:r>
              <a:endParaRPr kumimoji="1" lang="ko-Kore-KR" altLang="en-US" sz="1600" b="1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830AF8-5A7B-7C94-C76D-914DBB0CD41C}"/>
                </a:ext>
              </a:extLst>
            </p:cNvPr>
            <p:cNvSpPr txBox="1"/>
            <p:nvPr/>
          </p:nvSpPr>
          <p:spPr>
            <a:xfrm>
              <a:off x="1411248" y="1142102"/>
              <a:ext cx="1574470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1600" b="1" dirty="0"/>
                <a:t>Android Layer</a:t>
              </a:r>
              <a:endParaRPr kumimoji="1" lang="ko-Kore-KR" altLang="en-US" sz="16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E9D605A-7855-59D6-CFEE-9AA7E9D62198}"/>
                </a:ext>
              </a:extLst>
            </p:cNvPr>
            <p:cNvSpPr txBox="1"/>
            <p:nvPr/>
          </p:nvSpPr>
          <p:spPr>
            <a:xfrm>
              <a:off x="1411248" y="4001401"/>
              <a:ext cx="172354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1600" b="1" dirty="0"/>
                <a:t>Hardware Layer</a:t>
              </a:r>
            </a:p>
          </p:txBody>
        </p:sp>
        <p:pic>
          <p:nvPicPr>
            <p:cNvPr id="1026" name="Picture 2" descr="웹캠 - 무료 컴퓨터개 아이콘">
              <a:extLst>
                <a:ext uri="{FF2B5EF4-FFF2-40B4-BE49-F238E27FC236}">
                  <a16:creationId xmlns:a16="http://schemas.microsoft.com/office/drawing/2014/main" id="{B068F6E8-2DDE-2305-D252-91BC179DAD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84788" y="4351218"/>
              <a:ext cx="891590" cy="891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전기 모터 PNG 이미지 | PNGWing">
              <a:extLst>
                <a:ext uri="{FF2B5EF4-FFF2-40B4-BE49-F238E27FC236}">
                  <a16:creationId xmlns:a16="http://schemas.microsoft.com/office/drawing/2014/main" id="{D89D7FC2-0EC5-86AC-140B-A33FD6D6FC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47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33305" y="4332527"/>
              <a:ext cx="893916" cy="9289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화살표 아이콘 PNG AI 무료 다운로드 (2023년) - 리틀딥">
              <a:extLst>
                <a:ext uri="{FF2B5EF4-FFF2-40B4-BE49-F238E27FC236}">
                  <a16:creationId xmlns:a16="http://schemas.microsoft.com/office/drawing/2014/main" id="{3EB8D9AD-65C9-775E-4240-E75F7500FA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4636" y="4375921"/>
              <a:ext cx="842180" cy="8421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0" descr="화살표 아이콘 PNG AI 무료 다운로드 (2023년) - 리틀딥">
              <a:extLst>
                <a:ext uri="{FF2B5EF4-FFF2-40B4-BE49-F238E27FC236}">
                  <a16:creationId xmlns:a16="http://schemas.microsoft.com/office/drawing/2014/main" id="{2AF92226-AFA3-CB61-23F9-4A277814A3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1961895" y="4375921"/>
              <a:ext cx="842180" cy="8421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4C4991B-D7F3-71A6-1459-9456BE35A02B}"/>
                </a:ext>
              </a:extLst>
            </p:cNvPr>
            <p:cNvSpPr txBox="1"/>
            <p:nvPr/>
          </p:nvSpPr>
          <p:spPr>
            <a:xfrm>
              <a:off x="1596792" y="2891046"/>
              <a:ext cx="1837362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b="1" dirty="0"/>
                <a:t>FPGA device driver</a:t>
              </a:r>
              <a:endParaRPr kumimoji="1" lang="ko-Kore-KR" altLang="en-US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694FC90-7D7A-D61C-F9AC-C3DB5B3D2E82}"/>
                </a:ext>
              </a:extLst>
            </p:cNvPr>
            <p:cNvSpPr txBox="1"/>
            <p:nvPr/>
          </p:nvSpPr>
          <p:spPr>
            <a:xfrm>
              <a:off x="6607130" y="2574284"/>
              <a:ext cx="1107996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sz="1600" b="1" dirty="0"/>
                <a:t>JNI Layer</a:t>
              </a:r>
              <a:endParaRPr kumimoji="1" lang="ko-Kore-KR" altLang="en-US" sz="1600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D4D4411-DD60-F2B4-1C54-80A23014BAE1}"/>
                </a:ext>
              </a:extLst>
            </p:cNvPr>
            <p:cNvSpPr txBox="1"/>
            <p:nvPr/>
          </p:nvSpPr>
          <p:spPr>
            <a:xfrm>
              <a:off x="3737656" y="3444698"/>
              <a:ext cx="192542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ko-Kore-KR" dirty="0"/>
                <a:t>Video for Linux2-1.2</a:t>
              </a:r>
              <a:endParaRPr kumimoji="1" lang="ko-Kore-KR" alt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BD0F898-406E-24B2-AD3F-85FAD3B4DF0D}"/>
                </a:ext>
              </a:extLst>
            </p:cNvPr>
            <p:cNvSpPr txBox="1"/>
            <p:nvPr/>
          </p:nvSpPr>
          <p:spPr>
            <a:xfrm>
              <a:off x="1495208" y="3169179"/>
              <a:ext cx="16177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dirty="0" err="1"/>
                <a:t>fpga_push_switch</a:t>
              </a:r>
              <a:endParaRPr kumimoji="1" lang="ko-Kore-KR" alt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509B708-D91D-1DBE-4B9C-7B28A760FA02}"/>
                </a:ext>
              </a:extLst>
            </p:cNvPr>
            <p:cNvSpPr txBox="1"/>
            <p:nvPr/>
          </p:nvSpPr>
          <p:spPr>
            <a:xfrm>
              <a:off x="1994688" y="3423283"/>
              <a:ext cx="15263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dirty="0" err="1"/>
                <a:t>fpga_step_motor</a:t>
              </a:r>
              <a:endParaRPr kumimoji="1" lang="ko-Kore-KR" altLang="en-US" dirty="0"/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3096192D-9585-498C-0A69-C8C8DA18796C}"/>
                </a:ext>
              </a:extLst>
            </p:cNvPr>
            <p:cNvGrpSpPr/>
            <p:nvPr/>
          </p:nvGrpSpPr>
          <p:grpSpPr>
            <a:xfrm>
              <a:off x="1439379" y="1806808"/>
              <a:ext cx="4504027" cy="307777"/>
              <a:chOff x="2198483" y="1753731"/>
              <a:chExt cx="4504027" cy="307777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09E139C-277A-10E8-9C0B-8ACDB76582BC}"/>
                  </a:ext>
                </a:extLst>
              </p:cNvPr>
              <p:cNvSpPr txBox="1"/>
              <p:nvPr/>
            </p:nvSpPr>
            <p:spPr>
              <a:xfrm>
                <a:off x="2198483" y="1753731"/>
                <a:ext cx="2691182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kumimoji="1" lang="en-US" altLang="ko-Kore-KR" b="1" dirty="0" err="1"/>
                  <a:t>WebCamImage</a:t>
                </a:r>
                <a:endParaRPr kumimoji="1" lang="ko-Kore-KR" altLang="en-US" b="1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3C519CA-1B36-3544-3672-E5A2C4E53A11}"/>
                  </a:ext>
                </a:extLst>
              </p:cNvPr>
              <p:cNvSpPr txBox="1"/>
              <p:nvPr/>
            </p:nvSpPr>
            <p:spPr>
              <a:xfrm>
                <a:off x="4011328" y="1753731"/>
                <a:ext cx="2691182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kumimoji="1" lang="en-US" altLang="ko-Kore-KR" b="1" dirty="0" err="1"/>
                  <a:t>MainActivity</a:t>
                </a:r>
                <a:endParaRPr kumimoji="1" lang="ko-Kore-KR" altLang="en-US" b="1" dirty="0"/>
              </a:p>
            </p:txBody>
          </p:sp>
        </p:grp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7A9BC130-8EB3-A37A-8C35-E204608A5925}"/>
                </a:ext>
              </a:extLst>
            </p:cNvPr>
            <p:cNvGrpSpPr/>
            <p:nvPr/>
          </p:nvGrpSpPr>
          <p:grpSpPr>
            <a:xfrm>
              <a:off x="6890395" y="2876620"/>
              <a:ext cx="2043342" cy="898492"/>
              <a:chOff x="6697030" y="2885014"/>
              <a:chExt cx="2043342" cy="898492"/>
            </a:xfrm>
          </p:grpSpPr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067DED2D-10C1-C01A-ABF2-D61EA60BACCA}"/>
                  </a:ext>
                </a:extLst>
              </p:cNvPr>
              <p:cNvSpPr/>
              <p:nvPr/>
            </p:nvSpPr>
            <p:spPr>
              <a:xfrm>
                <a:off x="6697030" y="3037699"/>
                <a:ext cx="2043342" cy="745807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8AE7ED0D-4FE0-2A0A-1C26-60BAFA0F23B2}"/>
                  </a:ext>
                </a:extLst>
              </p:cNvPr>
              <p:cNvGrpSpPr/>
              <p:nvPr/>
            </p:nvGrpSpPr>
            <p:grpSpPr>
              <a:xfrm>
                <a:off x="6823603" y="2885014"/>
                <a:ext cx="1680839" cy="825217"/>
                <a:chOff x="8000549" y="3069525"/>
                <a:chExt cx="1680839" cy="825217"/>
              </a:xfrm>
            </p:grpSpPr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2D4E915F-61AB-F7A4-9AA2-E6A3749DA59F}"/>
                    </a:ext>
                  </a:extLst>
                </p:cNvPr>
                <p:cNvGrpSpPr/>
                <p:nvPr/>
              </p:nvGrpSpPr>
              <p:grpSpPr>
                <a:xfrm>
                  <a:off x="8000549" y="3324445"/>
                  <a:ext cx="1680839" cy="570297"/>
                  <a:chOff x="8000549" y="3077065"/>
                  <a:chExt cx="1680839" cy="570297"/>
                </a:xfrm>
              </p:grpSpPr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13C04619-FD49-ADF2-BE59-E1A26F2E659B}"/>
                      </a:ext>
                    </a:extLst>
                  </p:cNvPr>
                  <p:cNvSpPr txBox="1"/>
                  <p:nvPr/>
                </p:nvSpPr>
                <p:spPr>
                  <a:xfrm>
                    <a:off x="8000549" y="3077065"/>
                    <a:ext cx="1079142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ko-Kore-KR" dirty="0" err="1"/>
                      <a:t>moveMotor</a:t>
                    </a:r>
                    <a:endParaRPr kumimoji="1" lang="ko-Kore-KR" altLang="en-US" dirty="0"/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BA6A845D-3827-C92D-CE8D-E5B2ACD58E04}"/>
                      </a:ext>
                    </a:extLst>
                  </p:cNvPr>
                  <p:cNvSpPr txBox="1"/>
                  <p:nvPr/>
                </p:nvSpPr>
                <p:spPr>
                  <a:xfrm>
                    <a:off x="8900404" y="3339585"/>
                    <a:ext cx="780984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kumimoji="1" lang="en-US" altLang="ko-Kore-KR" dirty="0"/>
                      <a:t>capture</a:t>
                    </a:r>
                    <a:endParaRPr kumimoji="1" lang="ko-Kore-KR" altLang="en-US" dirty="0"/>
                  </a:p>
                </p:txBody>
              </p:sp>
            </p:grp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BF6F0D7D-39EB-9764-CEC3-1BB305B988EA}"/>
                    </a:ext>
                  </a:extLst>
                </p:cNvPr>
                <p:cNvSpPr txBox="1"/>
                <p:nvPr/>
              </p:nvSpPr>
              <p:spPr>
                <a:xfrm>
                  <a:off x="8346561" y="3069525"/>
                  <a:ext cx="989374" cy="30777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kumimoji="1" lang="en-US" altLang="ko-KR" b="1" dirty="0" err="1"/>
                    <a:t>Motor_jni</a:t>
                  </a:r>
                  <a:endParaRPr kumimoji="1" lang="en-US" altLang="ko-Kore-KR" b="1" dirty="0"/>
                </a:p>
              </p:txBody>
            </p:sp>
          </p:grpSp>
        </p:grp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8FA873C8-B1C4-523D-CF8F-15B44145C25D}"/>
                </a:ext>
              </a:extLst>
            </p:cNvPr>
            <p:cNvCxnSpPr>
              <a:cxnSpLocks/>
            </p:cNvCxnSpPr>
            <p:nvPr/>
          </p:nvCxnSpPr>
          <p:spPr>
            <a:xfrm>
              <a:off x="9330582" y="2169193"/>
              <a:ext cx="0" cy="8680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DD8B636D-23A2-091C-D43A-2C587A4F66B0}"/>
                </a:ext>
              </a:extLst>
            </p:cNvPr>
            <p:cNvCxnSpPr>
              <a:cxnSpLocks/>
            </p:cNvCxnSpPr>
            <p:nvPr/>
          </p:nvCxnSpPr>
          <p:spPr>
            <a:xfrm>
              <a:off x="4240810" y="3859854"/>
              <a:ext cx="0" cy="86804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59966DEB-C77F-045F-9ADD-8EAB23D88D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11220" y="2926681"/>
              <a:ext cx="1016001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1BCD85F8-F8FA-029B-44DD-94DA49C935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24088" y="3123794"/>
              <a:ext cx="1003133" cy="2708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화살표 연결선 45">
              <a:extLst>
                <a:ext uri="{FF2B5EF4-FFF2-40B4-BE49-F238E27FC236}">
                  <a16:creationId xmlns:a16="http://schemas.microsoft.com/office/drawing/2014/main" id="{15BF741D-A36C-5728-E86F-0964FD3FA8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35604" y="3790666"/>
              <a:ext cx="0" cy="86207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0F5EBD0A-3C87-D51C-EBA3-362A90546E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43199" y="2175169"/>
              <a:ext cx="0" cy="86207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7E0FEA0D-FA2F-236C-DEEB-5605DC6DE306}"/>
                </a:ext>
              </a:extLst>
            </p:cNvPr>
            <p:cNvSpPr txBox="1"/>
            <p:nvPr/>
          </p:nvSpPr>
          <p:spPr>
            <a:xfrm>
              <a:off x="5759502" y="5270568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/>
                <a:t>Motor</a:t>
              </a:r>
              <a:endParaRPr kumimoji="1" lang="ko-Kore-KR" altLang="en-US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673D4759-A8B5-6C6F-80E5-C904CAFADA83}"/>
                </a:ext>
              </a:extLst>
            </p:cNvPr>
            <p:cNvSpPr txBox="1"/>
            <p:nvPr/>
          </p:nvSpPr>
          <p:spPr>
            <a:xfrm>
              <a:off x="2364192" y="5274722"/>
              <a:ext cx="1172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/>
                <a:t>Push Switch</a:t>
              </a:r>
              <a:endParaRPr kumimoji="1" lang="ko-Kore-KR" altLang="en-US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B59723F-10A9-6084-A790-54CAF0153CD3}"/>
                </a:ext>
              </a:extLst>
            </p:cNvPr>
            <p:cNvSpPr txBox="1"/>
            <p:nvPr/>
          </p:nvSpPr>
          <p:spPr>
            <a:xfrm>
              <a:off x="8884786" y="5274722"/>
              <a:ext cx="8915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ore-KR" dirty="0"/>
                <a:t>Webcam</a:t>
              </a:r>
              <a:endParaRPr kumimoji="1" lang="ko-Kore-KR" altLang="en-US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B382889-E169-5672-39CC-E91F0BEE20C1}"/>
                </a:ext>
              </a:extLst>
            </p:cNvPr>
            <p:cNvSpPr txBox="1"/>
            <p:nvPr/>
          </p:nvSpPr>
          <p:spPr>
            <a:xfrm>
              <a:off x="1660351" y="1435981"/>
              <a:ext cx="1059906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ko-Kore-KR" b="1" dirty="0" err="1"/>
                <a:t>androidEx</a:t>
              </a:r>
              <a:endParaRPr kumimoji="1" lang="ko-Kore-KR" altLang="en-US" b="1" dirty="0"/>
            </a:p>
          </p:txBody>
        </p:sp>
      </p:grp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2B0DAD86-5AA3-715C-0655-7CB356C13DB2}"/>
              </a:ext>
            </a:extLst>
          </p:cNvPr>
          <p:cNvCxnSpPr>
            <a:cxnSpLocks/>
          </p:cNvCxnSpPr>
          <p:nvPr/>
        </p:nvCxnSpPr>
        <p:spPr>
          <a:xfrm flipH="1">
            <a:off x="3182533" y="3230431"/>
            <a:ext cx="73163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E52D1D93-CE49-48C0-0CEA-553D5B7CD0E2}"/>
              </a:ext>
            </a:extLst>
          </p:cNvPr>
          <p:cNvCxnSpPr>
            <a:cxnSpLocks/>
          </p:cNvCxnSpPr>
          <p:nvPr/>
        </p:nvCxnSpPr>
        <p:spPr>
          <a:xfrm>
            <a:off x="3195401" y="3364298"/>
            <a:ext cx="73908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90B56DAB-3B94-37CB-C2AB-4D5BEE6B195A}"/>
              </a:ext>
            </a:extLst>
          </p:cNvPr>
          <p:cNvSpPr txBox="1"/>
          <p:nvPr/>
        </p:nvSpPr>
        <p:spPr>
          <a:xfrm>
            <a:off x="4001190" y="3121223"/>
            <a:ext cx="12378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 err="1"/>
              <a:t>button_motor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138255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sp>
        <p:nvSpPr>
          <p:cNvPr id="7" name="Google Shape;45;p6">
            <a:extLst>
              <a:ext uri="{FF2B5EF4-FFF2-40B4-BE49-F238E27FC236}">
                <a16:creationId xmlns:a16="http://schemas.microsoft.com/office/drawing/2014/main" id="{317666EE-F0C3-8994-F539-A4D058B95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kumimoji="1" lang="en-US" altLang="ko-KR" sz="2400" b="1" dirty="0"/>
              <a:t>Implementation</a:t>
            </a:r>
            <a:endParaRPr sz="2400" b="1" dirty="0"/>
          </a:p>
        </p:txBody>
      </p:sp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0AB246A-0CE7-FA3E-FEE9-DF360AE720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356" y="1664872"/>
            <a:ext cx="6878077" cy="2683694"/>
          </a:xfrm>
          <a:prstGeom prst="rect">
            <a:avLst/>
          </a:prstGeom>
        </p:spPr>
      </p:pic>
      <p:pic>
        <p:nvPicPr>
          <p:cNvPr id="15" name="그림 1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3708B0AC-63D8-DAAA-333A-62DA7D1F8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8056" y="2761604"/>
            <a:ext cx="6930588" cy="30666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CE784B2-D7D4-2A22-23CB-FDDC8F564AFE}"/>
              </a:ext>
            </a:extLst>
          </p:cNvPr>
          <p:cNvSpPr txBox="1"/>
          <p:nvPr/>
        </p:nvSpPr>
        <p:spPr>
          <a:xfrm>
            <a:off x="604434" y="1113005"/>
            <a:ext cx="16802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b="1" dirty="0"/>
              <a:t>Motor </a:t>
            </a:r>
            <a:r>
              <a:rPr kumimoji="1" lang="ko-KR" altLang="en-US" sz="1600" b="1" dirty="0"/>
              <a:t>구동</a:t>
            </a:r>
            <a:r>
              <a:rPr kumimoji="1" lang="en-US" altLang="ko-KR" sz="1600" b="1" dirty="0"/>
              <a:t>(JNI)</a:t>
            </a:r>
            <a:endParaRPr kumimoji="1" lang="ko-Kore-KR" altLang="en-US" sz="16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A4B211-8AA1-AE1D-7B03-CBBFA21E7655}"/>
              </a:ext>
            </a:extLst>
          </p:cNvPr>
          <p:cNvSpPr/>
          <p:nvPr/>
        </p:nvSpPr>
        <p:spPr>
          <a:xfrm>
            <a:off x="4198056" y="2811075"/>
            <a:ext cx="4465497" cy="5675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5D41570-EBEB-B321-21C6-A2D847D74F39}"/>
              </a:ext>
            </a:extLst>
          </p:cNvPr>
          <p:cNvSpPr/>
          <p:nvPr/>
        </p:nvSpPr>
        <p:spPr>
          <a:xfrm>
            <a:off x="5512828" y="3853729"/>
            <a:ext cx="5095762" cy="18263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FA2E1B-2756-01BE-4EE6-619DEE61645C}"/>
              </a:ext>
            </a:extLst>
          </p:cNvPr>
          <p:cNvSpPr txBox="1"/>
          <p:nvPr/>
        </p:nvSpPr>
        <p:spPr>
          <a:xfrm>
            <a:off x="9464040" y="2370166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/>
              <a:t>Ja</a:t>
            </a:r>
            <a:r>
              <a:rPr kumimoji="1" lang="en-US" altLang="ko-KR" sz="2000" b="1" dirty="0"/>
              <a:t>va</a:t>
            </a:r>
            <a:endParaRPr kumimoji="1" lang="ko-Kore-KR" alt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2EAE25-F090-60E8-795C-231DDCD63AAB}"/>
              </a:ext>
            </a:extLst>
          </p:cNvPr>
          <p:cNvSpPr txBox="1"/>
          <p:nvPr/>
        </p:nvSpPr>
        <p:spPr>
          <a:xfrm>
            <a:off x="7357619" y="1293063"/>
            <a:ext cx="5838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/>
              <a:t>JNI</a:t>
            </a:r>
          </a:p>
          <a:p>
            <a:endParaRPr kumimoji="1" lang="en-US" altLang="ko-Kore-KR" sz="2000" b="1" dirty="0"/>
          </a:p>
          <a:p>
            <a:endParaRPr kumimoji="1" lang="ko-Kore-KR" altLang="en-US" sz="2000" b="1" dirty="0"/>
          </a:p>
        </p:txBody>
      </p:sp>
      <p:cxnSp>
        <p:nvCxnSpPr>
          <p:cNvPr id="8" name="꺾인 연결선[E] 7">
            <a:extLst>
              <a:ext uri="{FF2B5EF4-FFF2-40B4-BE49-F238E27FC236}">
                <a16:creationId xmlns:a16="http://schemas.microsoft.com/office/drawing/2014/main" id="{253C2A48-AB5A-D56E-BBEB-D8EC726F20A5}"/>
              </a:ext>
            </a:extLst>
          </p:cNvPr>
          <p:cNvCxnSpPr>
            <a:cxnSpLocks/>
            <a:stCxn id="18" idx="3"/>
            <a:endCxn id="5" idx="3"/>
          </p:cNvCxnSpPr>
          <p:nvPr/>
        </p:nvCxnSpPr>
        <p:spPr>
          <a:xfrm flipH="1" flipV="1">
            <a:off x="7941433" y="1800895"/>
            <a:ext cx="2667157" cy="2966034"/>
          </a:xfrm>
          <a:prstGeom prst="bentConnector3">
            <a:avLst>
              <a:gd name="adj1" fmla="val -8571"/>
            </a:avLst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430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14E5459F-4AB4-4229-0B28-7A1D1082D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790" y="1809775"/>
            <a:ext cx="4666707" cy="2542175"/>
          </a:xfrm>
          <a:prstGeom prst="rect">
            <a:avLst/>
          </a:prstGeom>
        </p:spPr>
      </p:pic>
      <p:pic>
        <p:nvPicPr>
          <p:cNvPr id="9" name="그림 8" descr="텍스트, 스크린샷, 소프트웨어, 폰트이(가) 표시된 사진&#10;&#10;자동 생성된 설명">
            <a:extLst>
              <a:ext uri="{FF2B5EF4-FFF2-40B4-BE49-F238E27FC236}">
                <a16:creationId xmlns:a16="http://schemas.microsoft.com/office/drawing/2014/main" id="{0AF92080-5529-C502-ED1E-5C1715E291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6838" y="2756125"/>
            <a:ext cx="5241777" cy="334738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sp>
        <p:nvSpPr>
          <p:cNvPr id="7" name="Google Shape;45;p6">
            <a:extLst>
              <a:ext uri="{FF2B5EF4-FFF2-40B4-BE49-F238E27FC236}">
                <a16:creationId xmlns:a16="http://schemas.microsoft.com/office/drawing/2014/main" id="{317666EE-F0C3-8994-F539-A4D058B95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kumimoji="1" lang="en-US" altLang="ko-KR" sz="2400" b="1" dirty="0"/>
              <a:t>Implementation</a:t>
            </a:r>
            <a:endParaRPr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E784B2-D7D4-2A22-23CB-FDDC8F564AFE}"/>
              </a:ext>
            </a:extLst>
          </p:cNvPr>
          <p:cNvSpPr txBox="1"/>
          <p:nvPr/>
        </p:nvSpPr>
        <p:spPr>
          <a:xfrm>
            <a:off x="604434" y="1113005"/>
            <a:ext cx="1771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b="1" dirty="0"/>
              <a:t>Motor </a:t>
            </a:r>
            <a:r>
              <a:rPr kumimoji="1" lang="ko-KR" altLang="en-US" sz="1600" b="1" dirty="0"/>
              <a:t>구동</a:t>
            </a:r>
            <a:r>
              <a:rPr kumimoji="1" lang="en-US" altLang="ko-KR" sz="1600" b="1" dirty="0"/>
              <a:t>(</a:t>
            </a:r>
            <a:r>
              <a:rPr kumimoji="1" lang="ko-KR" altLang="en-US" sz="1600" b="1" dirty="0"/>
              <a:t>버튼</a:t>
            </a:r>
            <a:r>
              <a:rPr kumimoji="1" lang="en-US" altLang="ko-KR" sz="1600" b="1" dirty="0"/>
              <a:t>)</a:t>
            </a:r>
            <a:endParaRPr kumimoji="1" lang="ko-Kore-KR" altLang="en-US" sz="16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1A4B211-8AA1-AE1D-7B03-CBBFA21E7655}"/>
              </a:ext>
            </a:extLst>
          </p:cNvPr>
          <p:cNvSpPr/>
          <p:nvPr/>
        </p:nvSpPr>
        <p:spPr>
          <a:xfrm>
            <a:off x="1473811" y="3374955"/>
            <a:ext cx="2130450" cy="556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5D41570-EBEB-B321-21C6-A2D847D74F39}"/>
              </a:ext>
            </a:extLst>
          </p:cNvPr>
          <p:cNvSpPr/>
          <p:nvPr/>
        </p:nvSpPr>
        <p:spPr>
          <a:xfrm>
            <a:off x="5467108" y="3571789"/>
            <a:ext cx="4316972" cy="23794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2" name="꺾인 연결선[E] 11">
            <a:extLst>
              <a:ext uri="{FF2B5EF4-FFF2-40B4-BE49-F238E27FC236}">
                <a16:creationId xmlns:a16="http://schemas.microsoft.com/office/drawing/2014/main" id="{A159A6AA-6F76-8A45-9A19-A5F0EF939AC3}"/>
              </a:ext>
            </a:extLst>
          </p:cNvPr>
          <p:cNvCxnSpPr>
            <a:cxnSpLocks/>
            <a:stCxn id="18" idx="1"/>
            <a:endCxn id="17" idx="3"/>
          </p:cNvCxnSpPr>
          <p:nvPr/>
        </p:nvCxnSpPr>
        <p:spPr>
          <a:xfrm rot="10800000">
            <a:off x="3604262" y="3653439"/>
            <a:ext cx="1862847" cy="1108067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00C1B9B-06B9-F7D8-6A41-31AB7335C861}"/>
              </a:ext>
            </a:extLst>
          </p:cNvPr>
          <p:cNvSpPr txBox="1"/>
          <p:nvPr/>
        </p:nvSpPr>
        <p:spPr>
          <a:xfrm>
            <a:off x="3503745" y="4776178"/>
            <a:ext cx="1693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/>
              <a:t>function call</a:t>
            </a:r>
          </a:p>
        </p:txBody>
      </p:sp>
    </p:spTree>
    <p:extLst>
      <p:ext uri="{BB962C8B-B14F-4D97-AF65-F5344CB8AC3E}">
        <p14:creationId xmlns:p14="http://schemas.microsoft.com/office/powerpoint/2010/main" val="3519916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008BEC-D924-6840-8996-B7047A99C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sp>
        <p:nvSpPr>
          <p:cNvPr id="7" name="Google Shape;45;p6">
            <a:extLst>
              <a:ext uri="{FF2B5EF4-FFF2-40B4-BE49-F238E27FC236}">
                <a16:creationId xmlns:a16="http://schemas.microsoft.com/office/drawing/2014/main" id="{317666EE-F0C3-8994-F539-A4D058B95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1262" y="202438"/>
            <a:ext cx="114003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kumimoji="1" lang="en-US" altLang="ko-KR" sz="2400" b="1" dirty="0"/>
              <a:t>Implementation</a:t>
            </a:r>
            <a:endParaRPr sz="2400" b="1" dirty="0"/>
          </a:p>
        </p:txBody>
      </p:sp>
      <p:pic>
        <p:nvPicPr>
          <p:cNvPr id="6" name="그림 5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1EBC1873-31FD-1FAE-89F4-CB9522581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183" y="1764409"/>
            <a:ext cx="6737627" cy="33291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5E56B2C-969A-9268-D9AE-C5FC592F2245}"/>
              </a:ext>
            </a:extLst>
          </p:cNvPr>
          <p:cNvSpPr txBox="1"/>
          <p:nvPr/>
        </p:nvSpPr>
        <p:spPr>
          <a:xfrm>
            <a:off x="604434" y="1113005"/>
            <a:ext cx="2169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600" b="1" dirty="0"/>
              <a:t>Webcam </a:t>
            </a:r>
            <a:r>
              <a:rPr kumimoji="1" lang="ko-KR" altLang="en-US" sz="1600" b="1" dirty="0"/>
              <a:t>이미지 촬영</a:t>
            </a:r>
            <a:endParaRPr kumimoji="1" lang="ko-Kore-KR" altLang="en-US" sz="1600" b="1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2B088C-C39F-CA35-4B59-70938ACD35F7}"/>
              </a:ext>
            </a:extLst>
          </p:cNvPr>
          <p:cNvSpPr/>
          <p:nvPr/>
        </p:nvSpPr>
        <p:spPr>
          <a:xfrm>
            <a:off x="1018059" y="3469844"/>
            <a:ext cx="3725519" cy="10324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7" name="그림 16" descr="텍스트, 폰트, 스크린샷이(가) 표시된 사진&#10;&#10;자동 생성된 설명">
            <a:extLst>
              <a:ext uri="{FF2B5EF4-FFF2-40B4-BE49-F238E27FC236}">
                <a16:creationId xmlns:a16="http://schemas.microsoft.com/office/drawing/2014/main" id="{200A3C76-989D-BAF0-B1EA-AC613D0037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7014" y="4687459"/>
            <a:ext cx="3973498" cy="812262"/>
          </a:xfrm>
          <a:prstGeom prst="rect">
            <a:avLst/>
          </a:prstGeom>
        </p:spPr>
      </p:pic>
      <p:pic>
        <p:nvPicPr>
          <p:cNvPr id="19" name="그림 18" descr="전자제품, 텍스트, 전자 기기, 케이블이(가) 표시된 사진&#10;&#10;자동 생성된 설명">
            <a:extLst>
              <a:ext uri="{FF2B5EF4-FFF2-40B4-BE49-F238E27FC236}">
                <a16:creationId xmlns:a16="http://schemas.microsoft.com/office/drawing/2014/main" id="{55EB9FF4-1C82-5635-96C2-4D728F74AB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166" r="36667"/>
          <a:stretch/>
        </p:blipFill>
        <p:spPr>
          <a:xfrm rot="5400000">
            <a:off x="7612831" y="1323690"/>
            <a:ext cx="2308585" cy="410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32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5077</TotalTime>
  <Words>382</Words>
  <Application>Microsoft Macintosh PowerPoint</Application>
  <PresentationFormat>와이드스크린</PresentationFormat>
  <Paragraphs>120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6" baseType="lpstr">
      <vt:lpstr>Arial</vt:lpstr>
      <vt:lpstr>Office 테마</vt:lpstr>
      <vt:lpstr>Embedded System Software Webcam controller App &amp; Device</vt:lpstr>
      <vt:lpstr>Contents</vt:lpstr>
      <vt:lpstr>Introduction</vt:lpstr>
      <vt:lpstr>Service architecture</vt:lpstr>
      <vt:lpstr>Service architecture</vt:lpstr>
      <vt:lpstr>Service architecture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Training of Deep Learning Models: A Taxonomic Perspective  Matthias Langer, Zhen He, Wenny Rahayu and Yanbo Xue  2020 IEEE Transactions on Parallel and Distributed System</dc:title>
  <cp:lastModifiedBy>김지섭</cp:lastModifiedBy>
  <cp:revision>123</cp:revision>
  <dcterms:modified xsi:type="dcterms:W3CDTF">2023-06-26T11:28:49Z</dcterms:modified>
</cp:coreProperties>
</file>